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7"/>
  </p:notesMasterIdLst>
  <p:handoutMasterIdLst>
    <p:handoutMasterId r:id="rId38"/>
  </p:handoutMasterIdLst>
  <p:sldIdLst>
    <p:sldId id="256" r:id="rId2"/>
    <p:sldId id="257" r:id="rId3"/>
    <p:sldId id="287" r:id="rId4"/>
    <p:sldId id="289" r:id="rId5"/>
    <p:sldId id="293" r:id="rId6"/>
    <p:sldId id="303" r:id="rId7"/>
    <p:sldId id="288" r:id="rId8"/>
    <p:sldId id="299" r:id="rId9"/>
    <p:sldId id="304" r:id="rId10"/>
    <p:sldId id="300" r:id="rId11"/>
    <p:sldId id="263" r:id="rId12"/>
    <p:sldId id="261" r:id="rId13"/>
    <p:sldId id="305" r:id="rId14"/>
    <p:sldId id="291" r:id="rId15"/>
    <p:sldId id="285" r:id="rId16"/>
    <p:sldId id="262" r:id="rId17"/>
    <p:sldId id="264" r:id="rId18"/>
    <p:sldId id="294" r:id="rId19"/>
    <p:sldId id="306" r:id="rId20"/>
    <p:sldId id="295" r:id="rId21"/>
    <p:sldId id="310" r:id="rId22"/>
    <p:sldId id="296" r:id="rId23"/>
    <p:sldId id="311" r:id="rId24"/>
    <p:sldId id="312" r:id="rId25"/>
    <p:sldId id="297" r:id="rId26"/>
    <p:sldId id="280" r:id="rId27"/>
    <p:sldId id="307" r:id="rId28"/>
    <p:sldId id="281" r:id="rId29"/>
    <p:sldId id="283" r:id="rId30"/>
    <p:sldId id="308" r:id="rId31"/>
    <p:sldId id="298" r:id="rId32"/>
    <p:sldId id="284" r:id="rId33"/>
    <p:sldId id="286" r:id="rId34"/>
    <p:sldId id="309" r:id="rId35"/>
    <p:sldId id="301" r:id="rId36"/>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90" d="100"/>
          <a:sy n="90" d="100"/>
        </p:scale>
        <p:origin x="1002"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D94873-2186-4B70-8276-43554C88085D}"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IN"/>
        </a:p>
      </dgm:t>
    </dgm:pt>
    <dgm:pt modelId="{C51DF3B6-5EE7-434B-8752-2F77A014C64B}">
      <dgm:prSet phldrT="[Text]"/>
      <dgm:spPr/>
      <dgm:t>
        <a:bodyPr/>
        <a:lstStyle/>
        <a:p>
          <a:endParaRPr lang="en-IN" dirty="0"/>
        </a:p>
      </dgm:t>
    </dgm:pt>
    <dgm:pt modelId="{4C529652-8E17-47A6-96D1-DF11104393F5}" type="parTrans" cxnId="{051615EB-4881-436E-AD9A-A82F3E743338}">
      <dgm:prSet/>
      <dgm:spPr/>
      <dgm:t>
        <a:bodyPr/>
        <a:lstStyle/>
        <a:p>
          <a:endParaRPr lang="en-IN"/>
        </a:p>
      </dgm:t>
    </dgm:pt>
    <dgm:pt modelId="{C5D39745-F0A2-412A-AE7A-0ADFE692FD83}" type="sibTrans" cxnId="{051615EB-4881-436E-AD9A-A82F3E743338}">
      <dgm:prSet/>
      <dgm:spPr/>
      <dgm:t>
        <a:bodyPr/>
        <a:lstStyle/>
        <a:p>
          <a:endParaRPr lang="en-IN"/>
        </a:p>
      </dgm:t>
    </dgm:pt>
    <dgm:pt modelId="{9E02A6E6-9201-4E17-A049-C8DC4858ECFD}">
      <dgm:prSet phldrT="[Text]" custT="1"/>
      <dgm:spPr/>
      <dgm:t>
        <a:bodyPr/>
        <a:lstStyle/>
        <a:p>
          <a:r>
            <a:rPr lang="en-IN" sz="2100" dirty="0" smtClean="0"/>
            <a:t>Preparation &amp; filing of Application</a:t>
          </a:r>
          <a:endParaRPr lang="en-IN" sz="2100" dirty="0"/>
        </a:p>
      </dgm:t>
    </dgm:pt>
    <dgm:pt modelId="{48D0108C-1DEA-4BC8-A992-885AA42BC4D7}" type="parTrans" cxnId="{42EEBEFC-838F-4BCC-9EFE-D7F9655AA940}">
      <dgm:prSet/>
      <dgm:spPr/>
      <dgm:t>
        <a:bodyPr/>
        <a:lstStyle/>
        <a:p>
          <a:endParaRPr lang="en-IN"/>
        </a:p>
      </dgm:t>
    </dgm:pt>
    <dgm:pt modelId="{D2C6DC40-B967-41A4-83C7-6A4B8E06F661}" type="sibTrans" cxnId="{42EEBEFC-838F-4BCC-9EFE-D7F9655AA940}">
      <dgm:prSet/>
      <dgm:spPr/>
      <dgm:t>
        <a:bodyPr/>
        <a:lstStyle/>
        <a:p>
          <a:endParaRPr lang="en-IN"/>
        </a:p>
      </dgm:t>
    </dgm:pt>
    <dgm:pt modelId="{B001868D-727B-458D-ADB8-E1EF6D40CA01}">
      <dgm:prSet phldrT="[Text]" custT="1"/>
      <dgm:spPr/>
      <dgm:t>
        <a:bodyPr/>
        <a:lstStyle/>
        <a:p>
          <a:r>
            <a:rPr lang="en-IN" sz="2100" dirty="0" smtClean="0"/>
            <a:t>Forward to CIT</a:t>
          </a:r>
          <a:endParaRPr lang="en-IN" sz="2100" dirty="0"/>
        </a:p>
      </dgm:t>
    </dgm:pt>
    <dgm:pt modelId="{D1B16CF9-B12F-445F-87C1-0F680465C94E}" type="parTrans" cxnId="{46DB55A0-C417-4DB3-A90E-A0DE2051A2A8}">
      <dgm:prSet/>
      <dgm:spPr/>
      <dgm:t>
        <a:bodyPr/>
        <a:lstStyle/>
        <a:p>
          <a:endParaRPr lang="en-IN"/>
        </a:p>
      </dgm:t>
    </dgm:pt>
    <dgm:pt modelId="{A90EA1BE-21FB-4F22-9111-02FD6444373A}" type="sibTrans" cxnId="{46DB55A0-C417-4DB3-A90E-A0DE2051A2A8}">
      <dgm:prSet/>
      <dgm:spPr/>
      <dgm:t>
        <a:bodyPr/>
        <a:lstStyle/>
        <a:p>
          <a:endParaRPr lang="en-IN"/>
        </a:p>
      </dgm:t>
    </dgm:pt>
    <dgm:pt modelId="{9B6B25C9-BB3A-40A9-88DA-DDCB483C1B4E}">
      <dgm:prSet phldrT="[Text]" custT="1"/>
      <dgm:spPr/>
      <dgm:t>
        <a:bodyPr/>
        <a:lstStyle/>
        <a:p>
          <a:r>
            <a:rPr lang="en-IN" sz="2100" dirty="0" smtClean="0"/>
            <a:t>Exami-nation &amp; Hearing by AAR u/s 245R</a:t>
          </a:r>
          <a:endParaRPr lang="en-IN" sz="2100" dirty="0"/>
        </a:p>
      </dgm:t>
    </dgm:pt>
    <dgm:pt modelId="{D4624397-9750-4CCB-94B9-0C52F7AD9C5D}" type="parTrans" cxnId="{2F4A4188-561F-4986-8E9E-63A92F426D96}">
      <dgm:prSet/>
      <dgm:spPr/>
      <dgm:t>
        <a:bodyPr/>
        <a:lstStyle/>
        <a:p>
          <a:endParaRPr lang="en-IN"/>
        </a:p>
      </dgm:t>
    </dgm:pt>
    <dgm:pt modelId="{40EEFFEC-78A3-4CE2-9082-B351941E7F84}" type="sibTrans" cxnId="{2F4A4188-561F-4986-8E9E-63A92F426D96}">
      <dgm:prSet/>
      <dgm:spPr/>
      <dgm:t>
        <a:bodyPr/>
        <a:lstStyle/>
        <a:p>
          <a:endParaRPr lang="en-IN"/>
        </a:p>
      </dgm:t>
    </dgm:pt>
    <dgm:pt modelId="{B2877A87-EFD1-4C2C-9D97-479ABE9B818E}">
      <dgm:prSet phldrT="[Text]" custT="1"/>
      <dgm:spPr/>
      <dgm:t>
        <a:bodyPr/>
        <a:lstStyle/>
        <a:p>
          <a:endParaRPr lang="en-IN" sz="2100" dirty="0"/>
        </a:p>
      </dgm:t>
    </dgm:pt>
    <dgm:pt modelId="{AE468809-246C-411E-8CF0-FC917F52C602}" type="parTrans" cxnId="{A6C99236-B05A-479E-8BF8-F68C00454E6B}">
      <dgm:prSet/>
      <dgm:spPr/>
      <dgm:t>
        <a:bodyPr/>
        <a:lstStyle/>
        <a:p>
          <a:endParaRPr lang="en-IN"/>
        </a:p>
      </dgm:t>
    </dgm:pt>
    <dgm:pt modelId="{DE3F8660-AFEE-48AD-8648-55999FBA0A2C}" type="sibTrans" cxnId="{A6C99236-B05A-479E-8BF8-F68C00454E6B}">
      <dgm:prSet/>
      <dgm:spPr/>
      <dgm:t>
        <a:bodyPr/>
        <a:lstStyle/>
        <a:p>
          <a:endParaRPr lang="en-IN"/>
        </a:p>
      </dgm:t>
    </dgm:pt>
    <dgm:pt modelId="{88354FD7-2D5D-468C-AB7C-F50A526FDF0A}">
      <dgm:prSet phldrT="[Text]" custT="1"/>
      <dgm:spPr/>
      <dgm:t>
        <a:bodyPr/>
        <a:lstStyle/>
        <a:p>
          <a:endParaRPr lang="en-IN" sz="2100" dirty="0"/>
        </a:p>
      </dgm:t>
    </dgm:pt>
    <dgm:pt modelId="{2B254F94-47CA-44A2-BC9F-B3C4D54FCCAC}" type="parTrans" cxnId="{DC49F89E-47A3-44F6-9A64-F67F0241F813}">
      <dgm:prSet/>
      <dgm:spPr/>
      <dgm:t>
        <a:bodyPr/>
        <a:lstStyle/>
        <a:p>
          <a:endParaRPr lang="en-IN"/>
        </a:p>
      </dgm:t>
    </dgm:pt>
    <dgm:pt modelId="{A0BFCC90-A0C0-4EE1-AE1B-1C8337EAEBF6}" type="sibTrans" cxnId="{DC49F89E-47A3-44F6-9A64-F67F0241F813}">
      <dgm:prSet/>
      <dgm:spPr/>
      <dgm:t>
        <a:bodyPr/>
        <a:lstStyle/>
        <a:p>
          <a:endParaRPr lang="en-IN"/>
        </a:p>
      </dgm:t>
    </dgm:pt>
    <dgm:pt modelId="{ACB40437-683D-4849-90C2-72C54B500A03}">
      <dgm:prSet phldrT="[Text]" custT="1"/>
      <dgm:spPr/>
      <dgm:t>
        <a:bodyPr/>
        <a:lstStyle/>
        <a:p>
          <a:r>
            <a:rPr lang="en-IN" sz="2100" dirty="0" smtClean="0"/>
            <a:t>Hearing of Application</a:t>
          </a:r>
          <a:endParaRPr lang="en-IN" sz="2100" dirty="0"/>
        </a:p>
      </dgm:t>
    </dgm:pt>
    <dgm:pt modelId="{03194ECE-1855-4E96-8102-B3B0E461D823}" type="parTrans" cxnId="{C4211427-0F8B-4DC6-9D8C-D5295D0227F7}">
      <dgm:prSet/>
      <dgm:spPr/>
      <dgm:t>
        <a:bodyPr/>
        <a:lstStyle/>
        <a:p>
          <a:endParaRPr lang="en-IN"/>
        </a:p>
      </dgm:t>
    </dgm:pt>
    <dgm:pt modelId="{90D8289E-31BD-41C1-A004-8FA91867F41D}" type="sibTrans" cxnId="{C4211427-0F8B-4DC6-9D8C-D5295D0227F7}">
      <dgm:prSet/>
      <dgm:spPr/>
      <dgm:t>
        <a:bodyPr/>
        <a:lstStyle/>
        <a:p>
          <a:endParaRPr lang="en-IN"/>
        </a:p>
      </dgm:t>
    </dgm:pt>
    <dgm:pt modelId="{17EE3624-5BD4-422A-99C2-3DE620D9A865}">
      <dgm:prSet phldrT="[Text]" custT="1"/>
      <dgm:spPr/>
      <dgm:t>
        <a:bodyPr/>
        <a:lstStyle/>
        <a:p>
          <a:endParaRPr lang="en-IN" sz="2100" dirty="0"/>
        </a:p>
      </dgm:t>
    </dgm:pt>
    <dgm:pt modelId="{F3896A3A-D61A-4D75-8F04-874995F222A7}" type="parTrans" cxnId="{9ECD5CAF-78FD-4D21-97DF-944AB69E74A5}">
      <dgm:prSet/>
      <dgm:spPr/>
      <dgm:t>
        <a:bodyPr/>
        <a:lstStyle/>
        <a:p>
          <a:endParaRPr lang="en-IN"/>
        </a:p>
      </dgm:t>
    </dgm:pt>
    <dgm:pt modelId="{B9D95DC0-1642-4F6A-994A-BECB2EB23668}" type="sibTrans" cxnId="{9ECD5CAF-78FD-4D21-97DF-944AB69E74A5}">
      <dgm:prSet/>
      <dgm:spPr/>
      <dgm:t>
        <a:bodyPr/>
        <a:lstStyle/>
        <a:p>
          <a:endParaRPr lang="en-IN"/>
        </a:p>
      </dgm:t>
    </dgm:pt>
    <dgm:pt modelId="{DEB8C7A1-1D01-4AF1-A4DD-9EA969D3982F}">
      <dgm:prSet phldrT="[Text]" custT="1"/>
      <dgm:spPr/>
      <dgm:t>
        <a:bodyPr/>
        <a:lstStyle/>
        <a:p>
          <a:r>
            <a:rPr lang="en-IN" sz="2100" dirty="0" smtClean="0"/>
            <a:t>Pronouncement of Ruling</a:t>
          </a:r>
          <a:endParaRPr lang="en-IN" sz="2100" dirty="0"/>
        </a:p>
      </dgm:t>
    </dgm:pt>
    <dgm:pt modelId="{4D8E0EB9-47E5-4227-8462-968C9C20398F}" type="parTrans" cxnId="{FFB5DA74-E851-40D6-9376-319892A02EC9}">
      <dgm:prSet/>
      <dgm:spPr/>
      <dgm:t>
        <a:bodyPr/>
        <a:lstStyle/>
        <a:p>
          <a:endParaRPr lang="en-IN"/>
        </a:p>
      </dgm:t>
    </dgm:pt>
    <dgm:pt modelId="{96DBA771-0C69-4D12-8ED2-C2CA9AF0463C}" type="sibTrans" cxnId="{FFB5DA74-E851-40D6-9376-319892A02EC9}">
      <dgm:prSet/>
      <dgm:spPr/>
      <dgm:t>
        <a:bodyPr/>
        <a:lstStyle/>
        <a:p>
          <a:endParaRPr lang="en-IN"/>
        </a:p>
      </dgm:t>
    </dgm:pt>
    <dgm:pt modelId="{2EA2F801-377F-4E3E-8B88-BA2D66199E73}">
      <dgm:prSet phldrT="[Text]" custT="1"/>
      <dgm:spPr/>
      <dgm:t>
        <a:bodyPr/>
        <a:lstStyle/>
        <a:p>
          <a:endParaRPr lang="en-IN" sz="2100" dirty="0"/>
        </a:p>
      </dgm:t>
    </dgm:pt>
    <dgm:pt modelId="{40EE8217-5C22-4072-B392-5E49869DB09E}" type="parTrans" cxnId="{F4FC5E9B-AFC2-4F18-BC34-EA3FE6BC57DC}">
      <dgm:prSet/>
      <dgm:spPr/>
      <dgm:t>
        <a:bodyPr/>
        <a:lstStyle/>
        <a:p>
          <a:endParaRPr lang="en-IN"/>
        </a:p>
      </dgm:t>
    </dgm:pt>
    <dgm:pt modelId="{1FA77B32-E13E-40E0-8B8A-E7FCFCF97F8A}" type="sibTrans" cxnId="{F4FC5E9B-AFC2-4F18-BC34-EA3FE6BC57DC}">
      <dgm:prSet/>
      <dgm:spPr/>
      <dgm:t>
        <a:bodyPr/>
        <a:lstStyle/>
        <a:p>
          <a:endParaRPr lang="en-IN"/>
        </a:p>
      </dgm:t>
    </dgm:pt>
    <dgm:pt modelId="{601148FF-AD90-4F3B-ABA1-6FB08253B4CF}" type="pres">
      <dgm:prSet presAssocID="{16D94873-2186-4B70-8276-43554C88085D}" presName="Name0" presStyleCnt="0">
        <dgm:presLayoutVars>
          <dgm:dir/>
          <dgm:animLvl val="lvl"/>
          <dgm:resizeHandles val="exact"/>
        </dgm:presLayoutVars>
      </dgm:prSet>
      <dgm:spPr/>
      <dgm:t>
        <a:bodyPr/>
        <a:lstStyle/>
        <a:p>
          <a:endParaRPr lang="en-IN"/>
        </a:p>
      </dgm:t>
    </dgm:pt>
    <dgm:pt modelId="{30A61130-AAE3-4271-A0A8-1F734979061A}" type="pres">
      <dgm:prSet presAssocID="{C51DF3B6-5EE7-434B-8752-2F77A014C64B}" presName="compositeNode" presStyleCnt="0">
        <dgm:presLayoutVars>
          <dgm:bulletEnabled val="1"/>
        </dgm:presLayoutVars>
      </dgm:prSet>
      <dgm:spPr/>
    </dgm:pt>
    <dgm:pt modelId="{D17D5D66-3346-4714-A1DC-13BE3324677E}" type="pres">
      <dgm:prSet presAssocID="{C51DF3B6-5EE7-434B-8752-2F77A014C64B}" presName="bgRect" presStyleLbl="node1" presStyleIdx="0" presStyleCnt="5" custScaleX="107284" custScaleY="89275"/>
      <dgm:spPr/>
      <dgm:t>
        <a:bodyPr/>
        <a:lstStyle/>
        <a:p>
          <a:endParaRPr lang="en-IN"/>
        </a:p>
      </dgm:t>
    </dgm:pt>
    <dgm:pt modelId="{19EAF6C0-0899-442A-8BD2-6A0902EB2BE5}" type="pres">
      <dgm:prSet presAssocID="{C51DF3B6-5EE7-434B-8752-2F77A014C64B}" presName="parentNode" presStyleLbl="node1" presStyleIdx="0" presStyleCnt="5">
        <dgm:presLayoutVars>
          <dgm:chMax val="0"/>
          <dgm:bulletEnabled val="1"/>
        </dgm:presLayoutVars>
      </dgm:prSet>
      <dgm:spPr/>
      <dgm:t>
        <a:bodyPr/>
        <a:lstStyle/>
        <a:p>
          <a:endParaRPr lang="en-IN"/>
        </a:p>
      </dgm:t>
    </dgm:pt>
    <dgm:pt modelId="{5358737B-708F-4872-B092-A40581C5130F}" type="pres">
      <dgm:prSet presAssocID="{C51DF3B6-5EE7-434B-8752-2F77A014C64B}" presName="childNode" presStyleLbl="node1" presStyleIdx="0" presStyleCnt="5">
        <dgm:presLayoutVars>
          <dgm:bulletEnabled val="1"/>
        </dgm:presLayoutVars>
      </dgm:prSet>
      <dgm:spPr/>
      <dgm:t>
        <a:bodyPr/>
        <a:lstStyle/>
        <a:p>
          <a:endParaRPr lang="en-IN"/>
        </a:p>
      </dgm:t>
    </dgm:pt>
    <dgm:pt modelId="{2B07FBC1-5C6A-4619-AFE4-A16A545C852B}" type="pres">
      <dgm:prSet presAssocID="{C5D39745-F0A2-412A-AE7A-0ADFE692FD83}" presName="hSp" presStyleCnt="0"/>
      <dgm:spPr/>
    </dgm:pt>
    <dgm:pt modelId="{DF4756AB-0AF9-4616-9CDD-4C88F45A1018}" type="pres">
      <dgm:prSet presAssocID="{C5D39745-F0A2-412A-AE7A-0ADFE692FD83}" presName="vProcSp" presStyleCnt="0"/>
      <dgm:spPr/>
    </dgm:pt>
    <dgm:pt modelId="{A9F48883-D441-48C0-A882-145F4F2FCA02}" type="pres">
      <dgm:prSet presAssocID="{C5D39745-F0A2-412A-AE7A-0ADFE692FD83}" presName="vSp1" presStyleCnt="0"/>
      <dgm:spPr/>
    </dgm:pt>
    <dgm:pt modelId="{6CEF2B5A-1CFD-4258-B613-B3C3A1626D88}" type="pres">
      <dgm:prSet presAssocID="{C5D39745-F0A2-412A-AE7A-0ADFE692FD83}" presName="simulatedConn" presStyleLbl="solidFgAcc1" presStyleIdx="0" presStyleCnt="4" custLinFactY="-271961" custLinFactNeighborY="-300000"/>
      <dgm:spPr/>
      <dgm:extLst>
        <a:ext uri="{E40237B7-FDA0-4F09-8148-C483321AD2D9}">
          <dgm14:cNvPr xmlns:dgm14="http://schemas.microsoft.com/office/drawing/2010/diagram" id="0" name="" title="1"/>
        </a:ext>
      </dgm:extLst>
    </dgm:pt>
    <dgm:pt modelId="{77AD5E24-F09C-4DFA-9053-CD7E1420D6F7}" type="pres">
      <dgm:prSet presAssocID="{C5D39745-F0A2-412A-AE7A-0ADFE692FD83}" presName="vSp2" presStyleCnt="0"/>
      <dgm:spPr/>
    </dgm:pt>
    <dgm:pt modelId="{07BA5E4C-24DA-48CC-9F51-0022C07D6F4C}" type="pres">
      <dgm:prSet presAssocID="{C5D39745-F0A2-412A-AE7A-0ADFE692FD83}" presName="sibTrans" presStyleCnt="0"/>
      <dgm:spPr/>
    </dgm:pt>
    <dgm:pt modelId="{8044D359-E146-44B2-8256-EB62216EDB89}" type="pres">
      <dgm:prSet presAssocID="{B2877A87-EFD1-4C2C-9D97-479ABE9B818E}" presName="compositeNode" presStyleCnt="0">
        <dgm:presLayoutVars>
          <dgm:bulletEnabled val="1"/>
        </dgm:presLayoutVars>
      </dgm:prSet>
      <dgm:spPr/>
    </dgm:pt>
    <dgm:pt modelId="{C75C70BD-9D6E-4FF3-BF3A-E82F5B71D17F}" type="pres">
      <dgm:prSet presAssocID="{B2877A87-EFD1-4C2C-9D97-479ABE9B818E}" presName="bgRect" presStyleLbl="node1" presStyleIdx="1" presStyleCnt="5" custScaleX="88138" custScaleY="89220"/>
      <dgm:spPr/>
      <dgm:t>
        <a:bodyPr/>
        <a:lstStyle/>
        <a:p>
          <a:endParaRPr lang="en-IN"/>
        </a:p>
      </dgm:t>
    </dgm:pt>
    <dgm:pt modelId="{F4495B0A-E7A4-4436-B7E9-8EB2BFC14BCF}" type="pres">
      <dgm:prSet presAssocID="{B2877A87-EFD1-4C2C-9D97-479ABE9B818E}" presName="parentNode" presStyleLbl="node1" presStyleIdx="1" presStyleCnt="5">
        <dgm:presLayoutVars>
          <dgm:chMax val="0"/>
          <dgm:bulletEnabled val="1"/>
        </dgm:presLayoutVars>
      </dgm:prSet>
      <dgm:spPr/>
      <dgm:t>
        <a:bodyPr/>
        <a:lstStyle/>
        <a:p>
          <a:endParaRPr lang="en-IN"/>
        </a:p>
      </dgm:t>
    </dgm:pt>
    <dgm:pt modelId="{A33B8ECA-EDEB-480A-88C1-6A1FC6042F8B}" type="pres">
      <dgm:prSet presAssocID="{B2877A87-EFD1-4C2C-9D97-479ABE9B818E}" presName="childNode" presStyleLbl="node1" presStyleIdx="1" presStyleCnt="5">
        <dgm:presLayoutVars>
          <dgm:bulletEnabled val="1"/>
        </dgm:presLayoutVars>
      </dgm:prSet>
      <dgm:spPr/>
      <dgm:t>
        <a:bodyPr/>
        <a:lstStyle/>
        <a:p>
          <a:endParaRPr lang="en-IN"/>
        </a:p>
      </dgm:t>
    </dgm:pt>
    <dgm:pt modelId="{6F996852-5901-4D78-9362-CDDF10A93A75}" type="pres">
      <dgm:prSet presAssocID="{DE3F8660-AFEE-48AD-8648-55999FBA0A2C}" presName="hSp" presStyleCnt="0"/>
      <dgm:spPr/>
    </dgm:pt>
    <dgm:pt modelId="{85E94870-43EA-450C-9591-4D8271BEA52A}" type="pres">
      <dgm:prSet presAssocID="{DE3F8660-AFEE-48AD-8648-55999FBA0A2C}" presName="vProcSp" presStyleCnt="0"/>
      <dgm:spPr/>
    </dgm:pt>
    <dgm:pt modelId="{270D61AC-344D-4B57-8F58-9831E9399484}" type="pres">
      <dgm:prSet presAssocID="{DE3F8660-AFEE-48AD-8648-55999FBA0A2C}" presName="vSp1" presStyleCnt="0"/>
      <dgm:spPr/>
    </dgm:pt>
    <dgm:pt modelId="{7C922D55-7461-4AA6-B761-980F1DF620BF}" type="pres">
      <dgm:prSet presAssocID="{DE3F8660-AFEE-48AD-8648-55999FBA0A2C}" presName="simulatedConn" presStyleLbl="solidFgAcc1" presStyleIdx="1" presStyleCnt="4" custLinFactY="-271961" custLinFactNeighborY="-300000"/>
      <dgm:spPr/>
    </dgm:pt>
    <dgm:pt modelId="{90756637-1430-4213-BF8C-024C4C9DA3F8}" type="pres">
      <dgm:prSet presAssocID="{DE3F8660-AFEE-48AD-8648-55999FBA0A2C}" presName="vSp2" presStyleCnt="0"/>
      <dgm:spPr/>
    </dgm:pt>
    <dgm:pt modelId="{86566078-5B93-43BB-96DA-A66F0E4D74E6}" type="pres">
      <dgm:prSet presAssocID="{DE3F8660-AFEE-48AD-8648-55999FBA0A2C}" presName="sibTrans" presStyleCnt="0"/>
      <dgm:spPr/>
    </dgm:pt>
    <dgm:pt modelId="{9DFBEDC6-E1B6-4156-B996-444E97C6AA6D}" type="pres">
      <dgm:prSet presAssocID="{88354FD7-2D5D-468C-AB7C-F50A526FDF0A}" presName="compositeNode" presStyleCnt="0">
        <dgm:presLayoutVars>
          <dgm:bulletEnabled val="1"/>
        </dgm:presLayoutVars>
      </dgm:prSet>
      <dgm:spPr/>
    </dgm:pt>
    <dgm:pt modelId="{E1651E72-30AD-422B-A029-7252C77D203B}" type="pres">
      <dgm:prSet presAssocID="{88354FD7-2D5D-468C-AB7C-F50A526FDF0A}" presName="bgRect" presStyleLbl="node1" presStyleIdx="2" presStyleCnt="5" custScaleX="91898" custScaleY="91717"/>
      <dgm:spPr/>
      <dgm:t>
        <a:bodyPr/>
        <a:lstStyle/>
        <a:p>
          <a:endParaRPr lang="en-IN"/>
        </a:p>
      </dgm:t>
    </dgm:pt>
    <dgm:pt modelId="{36481A0E-2DF2-4C5E-8183-80DA5EF0A6FF}" type="pres">
      <dgm:prSet presAssocID="{88354FD7-2D5D-468C-AB7C-F50A526FDF0A}" presName="parentNode" presStyleLbl="node1" presStyleIdx="2" presStyleCnt="5">
        <dgm:presLayoutVars>
          <dgm:chMax val="0"/>
          <dgm:bulletEnabled val="1"/>
        </dgm:presLayoutVars>
      </dgm:prSet>
      <dgm:spPr/>
      <dgm:t>
        <a:bodyPr/>
        <a:lstStyle/>
        <a:p>
          <a:endParaRPr lang="en-IN"/>
        </a:p>
      </dgm:t>
    </dgm:pt>
    <dgm:pt modelId="{2FB865A2-2BA3-4E6F-9EC4-A95BF649D9EC}" type="pres">
      <dgm:prSet presAssocID="{88354FD7-2D5D-468C-AB7C-F50A526FDF0A}" presName="childNode" presStyleLbl="node1" presStyleIdx="2" presStyleCnt="5">
        <dgm:presLayoutVars>
          <dgm:bulletEnabled val="1"/>
        </dgm:presLayoutVars>
      </dgm:prSet>
      <dgm:spPr/>
      <dgm:t>
        <a:bodyPr/>
        <a:lstStyle/>
        <a:p>
          <a:endParaRPr lang="en-IN"/>
        </a:p>
      </dgm:t>
    </dgm:pt>
    <dgm:pt modelId="{A03B69B5-A6D0-4530-BEB4-6C48EE93F42E}" type="pres">
      <dgm:prSet presAssocID="{A0BFCC90-A0C0-4EE1-AE1B-1C8337EAEBF6}" presName="hSp" presStyleCnt="0"/>
      <dgm:spPr/>
    </dgm:pt>
    <dgm:pt modelId="{9104310B-C939-4D12-89CE-717FCBE0FD3D}" type="pres">
      <dgm:prSet presAssocID="{A0BFCC90-A0C0-4EE1-AE1B-1C8337EAEBF6}" presName="vProcSp" presStyleCnt="0"/>
      <dgm:spPr/>
    </dgm:pt>
    <dgm:pt modelId="{6B2EFA21-A699-4444-80E1-2A946F48954A}" type="pres">
      <dgm:prSet presAssocID="{A0BFCC90-A0C0-4EE1-AE1B-1C8337EAEBF6}" presName="vSp1" presStyleCnt="0"/>
      <dgm:spPr/>
    </dgm:pt>
    <dgm:pt modelId="{42DD4397-7B76-41A6-87DB-C90B64F5D55F}" type="pres">
      <dgm:prSet presAssocID="{A0BFCC90-A0C0-4EE1-AE1B-1C8337EAEBF6}" presName="simulatedConn" presStyleLbl="solidFgAcc1" presStyleIdx="2" presStyleCnt="4" custLinFactY="-263071" custLinFactNeighborY="-300000"/>
      <dgm:spPr/>
    </dgm:pt>
    <dgm:pt modelId="{929D4287-2FA4-49C7-B065-A315495B8D33}" type="pres">
      <dgm:prSet presAssocID="{A0BFCC90-A0C0-4EE1-AE1B-1C8337EAEBF6}" presName="vSp2" presStyleCnt="0"/>
      <dgm:spPr/>
    </dgm:pt>
    <dgm:pt modelId="{FD9802C8-EED2-45BA-8EBE-D9DBAC537A12}" type="pres">
      <dgm:prSet presAssocID="{A0BFCC90-A0C0-4EE1-AE1B-1C8337EAEBF6}" presName="sibTrans" presStyleCnt="0"/>
      <dgm:spPr/>
    </dgm:pt>
    <dgm:pt modelId="{CE4F5646-791C-4E3D-B88E-F4DA05D5F451}" type="pres">
      <dgm:prSet presAssocID="{17EE3624-5BD4-422A-99C2-3DE620D9A865}" presName="compositeNode" presStyleCnt="0">
        <dgm:presLayoutVars>
          <dgm:bulletEnabled val="1"/>
        </dgm:presLayoutVars>
      </dgm:prSet>
      <dgm:spPr/>
    </dgm:pt>
    <dgm:pt modelId="{0368E86C-4B0D-43AA-92C4-5373D50E9D8F}" type="pres">
      <dgm:prSet presAssocID="{17EE3624-5BD4-422A-99C2-3DE620D9A865}" presName="bgRect" presStyleLbl="node1" presStyleIdx="3" presStyleCnt="5" custScaleX="105093" custScaleY="88715"/>
      <dgm:spPr/>
      <dgm:t>
        <a:bodyPr/>
        <a:lstStyle/>
        <a:p>
          <a:endParaRPr lang="en-IN"/>
        </a:p>
      </dgm:t>
    </dgm:pt>
    <dgm:pt modelId="{C457AEE6-9C81-4A25-BE78-4E48E52FAB63}" type="pres">
      <dgm:prSet presAssocID="{17EE3624-5BD4-422A-99C2-3DE620D9A865}" presName="parentNode" presStyleLbl="node1" presStyleIdx="3" presStyleCnt="5">
        <dgm:presLayoutVars>
          <dgm:chMax val="0"/>
          <dgm:bulletEnabled val="1"/>
        </dgm:presLayoutVars>
      </dgm:prSet>
      <dgm:spPr/>
      <dgm:t>
        <a:bodyPr/>
        <a:lstStyle/>
        <a:p>
          <a:endParaRPr lang="en-IN"/>
        </a:p>
      </dgm:t>
    </dgm:pt>
    <dgm:pt modelId="{B864BC1B-76A3-4D36-AD01-505BBE73D93A}" type="pres">
      <dgm:prSet presAssocID="{17EE3624-5BD4-422A-99C2-3DE620D9A865}" presName="childNode" presStyleLbl="node1" presStyleIdx="3" presStyleCnt="5">
        <dgm:presLayoutVars>
          <dgm:bulletEnabled val="1"/>
        </dgm:presLayoutVars>
      </dgm:prSet>
      <dgm:spPr/>
      <dgm:t>
        <a:bodyPr/>
        <a:lstStyle/>
        <a:p>
          <a:endParaRPr lang="en-IN"/>
        </a:p>
      </dgm:t>
    </dgm:pt>
    <dgm:pt modelId="{183DA96D-245D-4550-ADA2-D78E947AA444}" type="pres">
      <dgm:prSet presAssocID="{B9D95DC0-1642-4F6A-994A-BECB2EB23668}" presName="hSp" presStyleCnt="0"/>
      <dgm:spPr/>
    </dgm:pt>
    <dgm:pt modelId="{341C5CEC-541E-4179-B7B3-B321BD55EF44}" type="pres">
      <dgm:prSet presAssocID="{B9D95DC0-1642-4F6A-994A-BECB2EB23668}" presName="vProcSp" presStyleCnt="0"/>
      <dgm:spPr/>
    </dgm:pt>
    <dgm:pt modelId="{074B4490-3B2B-4C23-A057-8795E9DC0B47}" type="pres">
      <dgm:prSet presAssocID="{B9D95DC0-1642-4F6A-994A-BECB2EB23668}" presName="vSp1" presStyleCnt="0"/>
      <dgm:spPr/>
    </dgm:pt>
    <dgm:pt modelId="{BAE42262-92E8-4DB6-9142-B33A6D6826A7}" type="pres">
      <dgm:prSet presAssocID="{B9D95DC0-1642-4F6A-994A-BECB2EB23668}" presName="simulatedConn" presStyleLbl="solidFgAcc1" presStyleIdx="3" presStyleCnt="4" custLinFactY="-262820" custLinFactNeighborY="-300000"/>
      <dgm:spPr/>
    </dgm:pt>
    <dgm:pt modelId="{1F70FA7A-F8D7-4772-9A36-5DD264CB8810}" type="pres">
      <dgm:prSet presAssocID="{B9D95DC0-1642-4F6A-994A-BECB2EB23668}" presName="vSp2" presStyleCnt="0"/>
      <dgm:spPr/>
    </dgm:pt>
    <dgm:pt modelId="{C73BB46A-BA85-4F83-AF5C-FEF4EA04544D}" type="pres">
      <dgm:prSet presAssocID="{B9D95DC0-1642-4F6A-994A-BECB2EB23668}" presName="sibTrans" presStyleCnt="0"/>
      <dgm:spPr/>
    </dgm:pt>
    <dgm:pt modelId="{62284530-3D0D-4DB0-9744-8E492A0E6021}" type="pres">
      <dgm:prSet presAssocID="{2EA2F801-377F-4E3E-8B88-BA2D66199E73}" presName="compositeNode" presStyleCnt="0">
        <dgm:presLayoutVars>
          <dgm:bulletEnabled val="1"/>
        </dgm:presLayoutVars>
      </dgm:prSet>
      <dgm:spPr/>
    </dgm:pt>
    <dgm:pt modelId="{BBE06C54-91C0-46DC-9905-A6A5E66C78C5}" type="pres">
      <dgm:prSet presAssocID="{2EA2F801-377F-4E3E-8B88-BA2D66199E73}" presName="bgRect" presStyleLbl="node1" presStyleIdx="4" presStyleCnt="5" custScaleX="103080" custScaleY="90697" custLinFactNeighborX="113" custLinFactNeighborY="-1589"/>
      <dgm:spPr/>
      <dgm:t>
        <a:bodyPr/>
        <a:lstStyle/>
        <a:p>
          <a:endParaRPr lang="en-IN"/>
        </a:p>
      </dgm:t>
    </dgm:pt>
    <dgm:pt modelId="{9053D935-F905-402F-9E9B-426B8D6EDB4F}" type="pres">
      <dgm:prSet presAssocID="{2EA2F801-377F-4E3E-8B88-BA2D66199E73}" presName="parentNode" presStyleLbl="node1" presStyleIdx="4" presStyleCnt="5">
        <dgm:presLayoutVars>
          <dgm:chMax val="0"/>
          <dgm:bulletEnabled val="1"/>
        </dgm:presLayoutVars>
      </dgm:prSet>
      <dgm:spPr/>
      <dgm:t>
        <a:bodyPr/>
        <a:lstStyle/>
        <a:p>
          <a:endParaRPr lang="en-IN"/>
        </a:p>
      </dgm:t>
    </dgm:pt>
    <dgm:pt modelId="{06ACE34B-D83D-4A52-BAC5-3F76D35DD98D}" type="pres">
      <dgm:prSet presAssocID="{2EA2F801-377F-4E3E-8B88-BA2D66199E73}" presName="childNode" presStyleLbl="node1" presStyleIdx="4" presStyleCnt="5">
        <dgm:presLayoutVars>
          <dgm:bulletEnabled val="1"/>
        </dgm:presLayoutVars>
      </dgm:prSet>
      <dgm:spPr/>
      <dgm:t>
        <a:bodyPr/>
        <a:lstStyle/>
        <a:p>
          <a:endParaRPr lang="en-IN"/>
        </a:p>
      </dgm:t>
    </dgm:pt>
  </dgm:ptLst>
  <dgm:cxnLst>
    <dgm:cxn modelId="{46DB55A0-C417-4DB3-A90E-A0DE2051A2A8}" srcId="{B2877A87-EFD1-4C2C-9D97-479ABE9B818E}" destId="{B001868D-727B-458D-ADB8-E1EF6D40CA01}" srcOrd="0" destOrd="0" parTransId="{D1B16CF9-B12F-445F-87C1-0F680465C94E}" sibTransId="{A90EA1BE-21FB-4F22-9111-02FD6444373A}"/>
    <dgm:cxn modelId="{2F4A4188-561F-4986-8E9E-63A92F426D96}" srcId="{88354FD7-2D5D-468C-AB7C-F50A526FDF0A}" destId="{9B6B25C9-BB3A-40A9-88DA-DDCB483C1B4E}" srcOrd="0" destOrd="0" parTransId="{D4624397-9750-4CCB-94B9-0C52F7AD9C5D}" sibTransId="{40EEFFEC-78A3-4CE2-9082-B351941E7F84}"/>
    <dgm:cxn modelId="{416776DB-5F98-4CD9-A1A3-2AECD1B544BE}" type="presOf" srcId="{9E02A6E6-9201-4E17-A049-C8DC4858ECFD}" destId="{5358737B-708F-4872-B092-A40581C5130F}" srcOrd="0" destOrd="0" presId="urn:microsoft.com/office/officeart/2005/8/layout/hProcess7"/>
    <dgm:cxn modelId="{57643C18-1AC9-46C7-84BD-18C3D8C24482}" type="presOf" srcId="{B2877A87-EFD1-4C2C-9D97-479ABE9B818E}" destId="{F4495B0A-E7A4-4436-B7E9-8EB2BFC14BCF}" srcOrd="1" destOrd="0" presId="urn:microsoft.com/office/officeart/2005/8/layout/hProcess7"/>
    <dgm:cxn modelId="{F4FC5E9B-AFC2-4F18-BC34-EA3FE6BC57DC}" srcId="{16D94873-2186-4B70-8276-43554C88085D}" destId="{2EA2F801-377F-4E3E-8B88-BA2D66199E73}" srcOrd="4" destOrd="0" parTransId="{40EE8217-5C22-4072-B392-5E49869DB09E}" sibTransId="{1FA77B32-E13E-40E0-8B8A-E7FCFCF97F8A}"/>
    <dgm:cxn modelId="{051615EB-4881-436E-AD9A-A82F3E743338}" srcId="{16D94873-2186-4B70-8276-43554C88085D}" destId="{C51DF3B6-5EE7-434B-8752-2F77A014C64B}" srcOrd="0" destOrd="0" parTransId="{4C529652-8E17-47A6-96D1-DF11104393F5}" sibTransId="{C5D39745-F0A2-412A-AE7A-0ADFE692FD83}"/>
    <dgm:cxn modelId="{B0A4E65D-B7B3-406A-AADC-349EC6A24A50}" type="presOf" srcId="{17EE3624-5BD4-422A-99C2-3DE620D9A865}" destId="{0368E86C-4B0D-43AA-92C4-5373D50E9D8F}" srcOrd="0" destOrd="0" presId="urn:microsoft.com/office/officeart/2005/8/layout/hProcess7"/>
    <dgm:cxn modelId="{4E9D4190-6C0A-4BE4-AF27-84862A69722E}" type="presOf" srcId="{DEB8C7A1-1D01-4AF1-A4DD-9EA969D3982F}" destId="{06ACE34B-D83D-4A52-BAC5-3F76D35DD98D}" srcOrd="0" destOrd="0" presId="urn:microsoft.com/office/officeart/2005/8/layout/hProcess7"/>
    <dgm:cxn modelId="{85F29CC0-5A3B-4214-BC3F-2934349E6E68}" type="presOf" srcId="{2EA2F801-377F-4E3E-8B88-BA2D66199E73}" destId="{9053D935-F905-402F-9E9B-426B8D6EDB4F}" srcOrd="1" destOrd="0" presId="urn:microsoft.com/office/officeart/2005/8/layout/hProcess7"/>
    <dgm:cxn modelId="{CABD8945-738C-4EBE-A31F-FD2C222B25B7}" type="presOf" srcId="{16D94873-2186-4B70-8276-43554C88085D}" destId="{601148FF-AD90-4F3B-ABA1-6FB08253B4CF}" srcOrd="0" destOrd="0" presId="urn:microsoft.com/office/officeart/2005/8/layout/hProcess7"/>
    <dgm:cxn modelId="{635191FB-4790-4015-914F-5EA4089E2083}" type="presOf" srcId="{B2877A87-EFD1-4C2C-9D97-479ABE9B818E}" destId="{C75C70BD-9D6E-4FF3-BF3A-E82F5B71D17F}" srcOrd="0" destOrd="0" presId="urn:microsoft.com/office/officeart/2005/8/layout/hProcess7"/>
    <dgm:cxn modelId="{9ECD5CAF-78FD-4D21-97DF-944AB69E74A5}" srcId="{16D94873-2186-4B70-8276-43554C88085D}" destId="{17EE3624-5BD4-422A-99C2-3DE620D9A865}" srcOrd="3" destOrd="0" parTransId="{F3896A3A-D61A-4D75-8F04-874995F222A7}" sibTransId="{B9D95DC0-1642-4F6A-994A-BECB2EB23668}"/>
    <dgm:cxn modelId="{AAB93FC2-1238-46CE-B4E1-858FA7096253}" type="presOf" srcId="{C51DF3B6-5EE7-434B-8752-2F77A014C64B}" destId="{19EAF6C0-0899-442A-8BD2-6A0902EB2BE5}" srcOrd="1" destOrd="0" presId="urn:microsoft.com/office/officeart/2005/8/layout/hProcess7"/>
    <dgm:cxn modelId="{11F2896E-26DF-4001-A455-77C6DF3A3D97}" type="presOf" srcId="{ACB40437-683D-4849-90C2-72C54B500A03}" destId="{B864BC1B-76A3-4D36-AD01-505BBE73D93A}" srcOrd="0" destOrd="0" presId="urn:microsoft.com/office/officeart/2005/8/layout/hProcess7"/>
    <dgm:cxn modelId="{FFB5DA74-E851-40D6-9376-319892A02EC9}" srcId="{2EA2F801-377F-4E3E-8B88-BA2D66199E73}" destId="{DEB8C7A1-1D01-4AF1-A4DD-9EA969D3982F}" srcOrd="0" destOrd="0" parTransId="{4D8E0EB9-47E5-4227-8462-968C9C20398F}" sibTransId="{96DBA771-0C69-4D12-8ED2-C2CA9AF0463C}"/>
    <dgm:cxn modelId="{E4D3A0FF-EDAD-44AF-AE9A-E39F65918198}" type="presOf" srcId="{2EA2F801-377F-4E3E-8B88-BA2D66199E73}" destId="{BBE06C54-91C0-46DC-9905-A6A5E66C78C5}" srcOrd="0" destOrd="0" presId="urn:microsoft.com/office/officeart/2005/8/layout/hProcess7"/>
    <dgm:cxn modelId="{5F755DE0-A868-47E9-9989-661A16A2006B}" type="presOf" srcId="{9B6B25C9-BB3A-40A9-88DA-DDCB483C1B4E}" destId="{2FB865A2-2BA3-4E6F-9EC4-A95BF649D9EC}" srcOrd="0" destOrd="0" presId="urn:microsoft.com/office/officeart/2005/8/layout/hProcess7"/>
    <dgm:cxn modelId="{94889E42-8608-41D3-877F-211B210FE11C}" type="presOf" srcId="{88354FD7-2D5D-468C-AB7C-F50A526FDF0A}" destId="{E1651E72-30AD-422B-A029-7252C77D203B}" srcOrd="0" destOrd="0" presId="urn:microsoft.com/office/officeart/2005/8/layout/hProcess7"/>
    <dgm:cxn modelId="{2F1274E0-354D-4CFC-8EEA-F5D0CF052EB5}" type="presOf" srcId="{B001868D-727B-458D-ADB8-E1EF6D40CA01}" destId="{A33B8ECA-EDEB-480A-88C1-6A1FC6042F8B}" srcOrd="0" destOrd="0" presId="urn:microsoft.com/office/officeart/2005/8/layout/hProcess7"/>
    <dgm:cxn modelId="{42EEBEFC-838F-4BCC-9EFE-D7F9655AA940}" srcId="{C51DF3B6-5EE7-434B-8752-2F77A014C64B}" destId="{9E02A6E6-9201-4E17-A049-C8DC4858ECFD}" srcOrd="0" destOrd="0" parTransId="{48D0108C-1DEA-4BC8-A992-885AA42BC4D7}" sibTransId="{D2C6DC40-B967-41A4-83C7-6A4B8E06F661}"/>
    <dgm:cxn modelId="{A6C99236-B05A-479E-8BF8-F68C00454E6B}" srcId="{16D94873-2186-4B70-8276-43554C88085D}" destId="{B2877A87-EFD1-4C2C-9D97-479ABE9B818E}" srcOrd="1" destOrd="0" parTransId="{AE468809-246C-411E-8CF0-FC917F52C602}" sibTransId="{DE3F8660-AFEE-48AD-8648-55999FBA0A2C}"/>
    <dgm:cxn modelId="{DC49F89E-47A3-44F6-9A64-F67F0241F813}" srcId="{16D94873-2186-4B70-8276-43554C88085D}" destId="{88354FD7-2D5D-468C-AB7C-F50A526FDF0A}" srcOrd="2" destOrd="0" parTransId="{2B254F94-47CA-44A2-BC9F-B3C4D54FCCAC}" sibTransId="{A0BFCC90-A0C0-4EE1-AE1B-1C8337EAEBF6}"/>
    <dgm:cxn modelId="{F1CA507B-6281-4B8A-AAEF-CFEC9B453593}" type="presOf" srcId="{C51DF3B6-5EE7-434B-8752-2F77A014C64B}" destId="{D17D5D66-3346-4714-A1DC-13BE3324677E}" srcOrd="0" destOrd="0" presId="urn:microsoft.com/office/officeart/2005/8/layout/hProcess7"/>
    <dgm:cxn modelId="{C4211427-0F8B-4DC6-9D8C-D5295D0227F7}" srcId="{17EE3624-5BD4-422A-99C2-3DE620D9A865}" destId="{ACB40437-683D-4849-90C2-72C54B500A03}" srcOrd="0" destOrd="0" parTransId="{03194ECE-1855-4E96-8102-B3B0E461D823}" sibTransId="{90D8289E-31BD-41C1-A004-8FA91867F41D}"/>
    <dgm:cxn modelId="{652167C8-02CD-4216-8400-A0C9E5E6E560}" type="presOf" srcId="{17EE3624-5BD4-422A-99C2-3DE620D9A865}" destId="{C457AEE6-9C81-4A25-BE78-4E48E52FAB63}" srcOrd="1" destOrd="0" presId="urn:microsoft.com/office/officeart/2005/8/layout/hProcess7"/>
    <dgm:cxn modelId="{99D34028-3129-4812-B52B-DD1BD679347B}" type="presOf" srcId="{88354FD7-2D5D-468C-AB7C-F50A526FDF0A}" destId="{36481A0E-2DF2-4C5E-8183-80DA5EF0A6FF}" srcOrd="1" destOrd="0" presId="urn:microsoft.com/office/officeart/2005/8/layout/hProcess7"/>
    <dgm:cxn modelId="{EA739930-3938-404A-944F-5667DC15B744}" type="presParOf" srcId="{601148FF-AD90-4F3B-ABA1-6FB08253B4CF}" destId="{30A61130-AAE3-4271-A0A8-1F734979061A}" srcOrd="0" destOrd="0" presId="urn:microsoft.com/office/officeart/2005/8/layout/hProcess7"/>
    <dgm:cxn modelId="{291EDE33-6689-4ACA-AB35-CC9A7EBA5AFB}" type="presParOf" srcId="{30A61130-AAE3-4271-A0A8-1F734979061A}" destId="{D17D5D66-3346-4714-A1DC-13BE3324677E}" srcOrd="0" destOrd="0" presId="urn:microsoft.com/office/officeart/2005/8/layout/hProcess7"/>
    <dgm:cxn modelId="{0B287C34-9642-4DEE-8D29-5AD2BF56BF56}" type="presParOf" srcId="{30A61130-AAE3-4271-A0A8-1F734979061A}" destId="{19EAF6C0-0899-442A-8BD2-6A0902EB2BE5}" srcOrd="1" destOrd="0" presId="urn:microsoft.com/office/officeart/2005/8/layout/hProcess7"/>
    <dgm:cxn modelId="{97E18282-D440-43AF-91E9-59CC15E2EDA6}" type="presParOf" srcId="{30A61130-AAE3-4271-A0A8-1F734979061A}" destId="{5358737B-708F-4872-B092-A40581C5130F}" srcOrd="2" destOrd="0" presId="urn:microsoft.com/office/officeart/2005/8/layout/hProcess7"/>
    <dgm:cxn modelId="{00FF2B4B-20EA-4CB4-B309-A5F66F18977B}" type="presParOf" srcId="{601148FF-AD90-4F3B-ABA1-6FB08253B4CF}" destId="{2B07FBC1-5C6A-4619-AFE4-A16A545C852B}" srcOrd="1" destOrd="0" presId="urn:microsoft.com/office/officeart/2005/8/layout/hProcess7"/>
    <dgm:cxn modelId="{B2CCA02E-F11C-4B5A-81E5-1978BA929B45}" type="presParOf" srcId="{601148FF-AD90-4F3B-ABA1-6FB08253B4CF}" destId="{DF4756AB-0AF9-4616-9CDD-4C88F45A1018}" srcOrd="2" destOrd="0" presId="urn:microsoft.com/office/officeart/2005/8/layout/hProcess7"/>
    <dgm:cxn modelId="{CF35CF2A-5853-4240-B8F0-0BC57E803A26}" type="presParOf" srcId="{DF4756AB-0AF9-4616-9CDD-4C88F45A1018}" destId="{A9F48883-D441-48C0-A882-145F4F2FCA02}" srcOrd="0" destOrd="0" presId="urn:microsoft.com/office/officeart/2005/8/layout/hProcess7"/>
    <dgm:cxn modelId="{100AB263-3A37-488C-964B-041A0BB04B9B}" type="presParOf" srcId="{DF4756AB-0AF9-4616-9CDD-4C88F45A1018}" destId="{6CEF2B5A-1CFD-4258-B613-B3C3A1626D88}" srcOrd="1" destOrd="0" presId="urn:microsoft.com/office/officeart/2005/8/layout/hProcess7"/>
    <dgm:cxn modelId="{33752E0E-BBE8-412A-8936-13245B06AB76}" type="presParOf" srcId="{DF4756AB-0AF9-4616-9CDD-4C88F45A1018}" destId="{77AD5E24-F09C-4DFA-9053-CD7E1420D6F7}" srcOrd="2" destOrd="0" presId="urn:microsoft.com/office/officeart/2005/8/layout/hProcess7"/>
    <dgm:cxn modelId="{7266B50B-F1B3-460D-A9B5-C5679CBA71C5}" type="presParOf" srcId="{601148FF-AD90-4F3B-ABA1-6FB08253B4CF}" destId="{07BA5E4C-24DA-48CC-9F51-0022C07D6F4C}" srcOrd="3" destOrd="0" presId="urn:microsoft.com/office/officeart/2005/8/layout/hProcess7"/>
    <dgm:cxn modelId="{5E35EC6F-C9A9-410C-B532-FBC4F55F515F}" type="presParOf" srcId="{601148FF-AD90-4F3B-ABA1-6FB08253B4CF}" destId="{8044D359-E146-44B2-8256-EB62216EDB89}" srcOrd="4" destOrd="0" presId="urn:microsoft.com/office/officeart/2005/8/layout/hProcess7"/>
    <dgm:cxn modelId="{9F2D13E6-797D-4C0E-8997-1875B5D77CEB}" type="presParOf" srcId="{8044D359-E146-44B2-8256-EB62216EDB89}" destId="{C75C70BD-9D6E-4FF3-BF3A-E82F5B71D17F}" srcOrd="0" destOrd="0" presId="urn:microsoft.com/office/officeart/2005/8/layout/hProcess7"/>
    <dgm:cxn modelId="{8EE5A612-3FC8-4BE8-B38B-A43DF2AF4C69}" type="presParOf" srcId="{8044D359-E146-44B2-8256-EB62216EDB89}" destId="{F4495B0A-E7A4-4436-B7E9-8EB2BFC14BCF}" srcOrd="1" destOrd="0" presId="urn:microsoft.com/office/officeart/2005/8/layout/hProcess7"/>
    <dgm:cxn modelId="{D21E24C2-BFB8-40C2-99AC-F064F6089DFB}" type="presParOf" srcId="{8044D359-E146-44B2-8256-EB62216EDB89}" destId="{A33B8ECA-EDEB-480A-88C1-6A1FC6042F8B}" srcOrd="2" destOrd="0" presId="urn:microsoft.com/office/officeart/2005/8/layout/hProcess7"/>
    <dgm:cxn modelId="{1993861E-9FBA-42B0-B823-C3348A6147A5}" type="presParOf" srcId="{601148FF-AD90-4F3B-ABA1-6FB08253B4CF}" destId="{6F996852-5901-4D78-9362-CDDF10A93A75}" srcOrd="5" destOrd="0" presId="urn:microsoft.com/office/officeart/2005/8/layout/hProcess7"/>
    <dgm:cxn modelId="{54FDD1E0-D3FB-4A2D-B4B1-6838CE414335}" type="presParOf" srcId="{601148FF-AD90-4F3B-ABA1-6FB08253B4CF}" destId="{85E94870-43EA-450C-9591-4D8271BEA52A}" srcOrd="6" destOrd="0" presId="urn:microsoft.com/office/officeart/2005/8/layout/hProcess7"/>
    <dgm:cxn modelId="{EA8251CA-0B2A-4A16-9D1F-8ED440A44E6C}" type="presParOf" srcId="{85E94870-43EA-450C-9591-4D8271BEA52A}" destId="{270D61AC-344D-4B57-8F58-9831E9399484}" srcOrd="0" destOrd="0" presId="urn:microsoft.com/office/officeart/2005/8/layout/hProcess7"/>
    <dgm:cxn modelId="{7EAEB233-9B1E-4962-A4DD-F6CCA231B14D}" type="presParOf" srcId="{85E94870-43EA-450C-9591-4D8271BEA52A}" destId="{7C922D55-7461-4AA6-B761-980F1DF620BF}" srcOrd="1" destOrd="0" presId="urn:microsoft.com/office/officeart/2005/8/layout/hProcess7"/>
    <dgm:cxn modelId="{E508A4FB-2431-4FC4-B275-63DE6F3D5356}" type="presParOf" srcId="{85E94870-43EA-450C-9591-4D8271BEA52A}" destId="{90756637-1430-4213-BF8C-024C4C9DA3F8}" srcOrd="2" destOrd="0" presId="urn:microsoft.com/office/officeart/2005/8/layout/hProcess7"/>
    <dgm:cxn modelId="{8BA0F597-13BC-497E-9E50-1AE5AA83C4F5}" type="presParOf" srcId="{601148FF-AD90-4F3B-ABA1-6FB08253B4CF}" destId="{86566078-5B93-43BB-96DA-A66F0E4D74E6}" srcOrd="7" destOrd="0" presId="urn:microsoft.com/office/officeart/2005/8/layout/hProcess7"/>
    <dgm:cxn modelId="{9ACEA2FD-0C5B-464A-A2D1-3F73DA5F688C}" type="presParOf" srcId="{601148FF-AD90-4F3B-ABA1-6FB08253B4CF}" destId="{9DFBEDC6-E1B6-4156-B996-444E97C6AA6D}" srcOrd="8" destOrd="0" presId="urn:microsoft.com/office/officeart/2005/8/layout/hProcess7"/>
    <dgm:cxn modelId="{BF7AA956-3FF0-4F86-B716-E25F3D5FC2E8}" type="presParOf" srcId="{9DFBEDC6-E1B6-4156-B996-444E97C6AA6D}" destId="{E1651E72-30AD-422B-A029-7252C77D203B}" srcOrd="0" destOrd="0" presId="urn:microsoft.com/office/officeart/2005/8/layout/hProcess7"/>
    <dgm:cxn modelId="{A235FC14-A788-4538-B255-D0400F4DC079}" type="presParOf" srcId="{9DFBEDC6-E1B6-4156-B996-444E97C6AA6D}" destId="{36481A0E-2DF2-4C5E-8183-80DA5EF0A6FF}" srcOrd="1" destOrd="0" presId="urn:microsoft.com/office/officeart/2005/8/layout/hProcess7"/>
    <dgm:cxn modelId="{19585484-0282-4873-9028-89A26C6A884E}" type="presParOf" srcId="{9DFBEDC6-E1B6-4156-B996-444E97C6AA6D}" destId="{2FB865A2-2BA3-4E6F-9EC4-A95BF649D9EC}" srcOrd="2" destOrd="0" presId="urn:microsoft.com/office/officeart/2005/8/layout/hProcess7"/>
    <dgm:cxn modelId="{2354562A-D1DB-4D66-A04A-F609CB3C7E82}" type="presParOf" srcId="{601148FF-AD90-4F3B-ABA1-6FB08253B4CF}" destId="{A03B69B5-A6D0-4530-BEB4-6C48EE93F42E}" srcOrd="9" destOrd="0" presId="urn:microsoft.com/office/officeart/2005/8/layout/hProcess7"/>
    <dgm:cxn modelId="{1EB57D64-309E-451A-8D36-4DA786CBF0C9}" type="presParOf" srcId="{601148FF-AD90-4F3B-ABA1-6FB08253B4CF}" destId="{9104310B-C939-4D12-89CE-717FCBE0FD3D}" srcOrd="10" destOrd="0" presId="urn:microsoft.com/office/officeart/2005/8/layout/hProcess7"/>
    <dgm:cxn modelId="{507A232B-3DDD-4D9D-8B00-DC2CB4EB5F78}" type="presParOf" srcId="{9104310B-C939-4D12-89CE-717FCBE0FD3D}" destId="{6B2EFA21-A699-4444-80E1-2A946F48954A}" srcOrd="0" destOrd="0" presId="urn:microsoft.com/office/officeart/2005/8/layout/hProcess7"/>
    <dgm:cxn modelId="{832D236D-835F-444F-A7C8-955FB39FDEF0}" type="presParOf" srcId="{9104310B-C939-4D12-89CE-717FCBE0FD3D}" destId="{42DD4397-7B76-41A6-87DB-C90B64F5D55F}" srcOrd="1" destOrd="0" presId="urn:microsoft.com/office/officeart/2005/8/layout/hProcess7"/>
    <dgm:cxn modelId="{8A901A31-921A-4DAA-AE06-D18BF083402D}" type="presParOf" srcId="{9104310B-C939-4D12-89CE-717FCBE0FD3D}" destId="{929D4287-2FA4-49C7-B065-A315495B8D33}" srcOrd="2" destOrd="0" presId="urn:microsoft.com/office/officeart/2005/8/layout/hProcess7"/>
    <dgm:cxn modelId="{A6847AD2-67A0-49E8-B0B5-57E0A7F165F7}" type="presParOf" srcId="{601148FF-AD90-4F3B-ABA1-6FB08253B4CF}" destId="{FD9802C8-EED2-45BA-8EBE-D9DBAC537A12}" srcOrd="11" destOrd="0" presId="urn:microsoft.com/office/officeart/2005/8/layout/hProcess7"/>
    <dgm:cxn modelId="{C05DEB6D-C682-4DA6-BB6A-05CDC6C2E015}" type="presParOf" srcId="{601148FF-AD90-4F3B-ABA1-6FB08253B4CF}" destId="{CE4F5646-791C-4E3D-B88E-F4DA05D5F451}" srcOrd="12" destOrd="0" presId="urn:microsoft.com/office/officeart/2005/8/layout/hProcess7"/>
    <dgm:cxn modelId="{49834E50-7BB4-4554-B037-1F0C985E5BA7}" type="presParOf" srcId="{CE4F5646-791C-4E3D-B88E-F4DA05D5F451}" destId="{0368E86C-4B0D-43AA-92C4-5373D50E9D8F}" srcOrd="0" destOrd="0" presId="urn:microsoft.com/office/officeart/2005/8/layout/hProcess7"/>
    <dgm:cxn modelId="{A502DA19-B57F-4935-B10E-A93B4E41D75E}" type="presParOf" srcId="{CE4F5646-791C-4E3D-B88E-F4DA05D5F451}" destId="{C457AEE6-9C81-4A25-BE78-4E48E52FAB63}" srcOrd="1" destOrd="0" presId="urn:microsoft.com/office/officeart/2005/8/layout/hProcess7"/>
    <dgm:cxn modelId="{9D11FB6A-6DCE-4EA0-AC02-A04DC1775941}" type="presParOf" srcId="{CE4F5646-791C-4E3D-B88E-F4DA05D5F451}" destId="{B864BC1B-76A3-4D36-AD01-505BBE73D93A}" srcOrd="2" destOrd="0" presId="urn:microsoft.com/office/officeart/2005/8/layout/hProcess7"/>
    <dgm:cxn modelId="{3D61AC53-C02B-474F-A309-3D088BFE02AA}" type="presParOf" srcId="{601148FF-AD90-4F3B-ABA1-6FB08253B4CF}" destId="{183DA96D-245D-4550-ADA2-D78E947AA444}" srcOrd="13" destOrd="0" presId="urn:microsoft.com/office/officeart/2005/8/layout/hProcess7"/>
    <dgm:cxn modelId="{C7174F7E-B67A-4169-B52A-47B84B3CE0D4}" type="presParOf" srcId="{601148FF-AD90-4F3B-ABA1-6FB08253B4CF}" destId="{341C5CEC-541E-4179-B7B3-B321BD55EF44}" srcOrd="14" destOrd="0" presId="urn:microsoft.com/office/officeart/2005/8/layout/hProcess7"/>
    <dgm:cxn modelId="{1EA74B9A-1CE9-444F-A6D3-A4E82ED8B82A}" type="presParOf" srcId="{341C5CEC-541E-4179-B7B3-B321BD55EF44}" destId="{074B4490-3B2B-4C23-A057-8795E9DC0B47}" srcOrd="0" destOrd="0" presId="urn:microsoft.com/office/officeart/2005/8/layout/hProcess7"/>
    <dgm:cxn modelId="{75B383DB-917E-4376-A0C4-48AB52B3111D}" type="presParOf" srcId="{341C5CEC-541E-4179-B7B3-B321BD55EF44}" destId="{BAE42262-92E8-4DB6-9142-B33A6D6826A7}" srcOrd="1" destOrd="0" presId="urn:microsoft.com/office/officeart/2005/8/layout/hProcess7"/>
    <dgm:cxn modelId="{B55D4AD3-CC58-405B-911F-B7994C534AFA}" type="presParOf" srcId="{341C5CEC-541E-4179-B7B3-B321BD55EF44}" destId="{1F70FA7A-F8D7-4772-9A36-5DD264CB8810}" srcOrd="2" destOrd="0" presId="urn:microsoft.com/office/officeart/2005/8/layout/hProcess7"/>
    <dgm:cxn modelId="{6AF87BAE-D625-4C30-80E1-932A44D096F2}" type="presParOf" srcId="{601148FF-AD90-4F3B-ABA1-6FB08253B4CF}" destId="{C73BB46A-BA85-4F83-AF5C-FEF4EA04544D}" srcOrd="15" destOrd="0" presId="urn:microsoft.com/office/officeart/2005/8/layout/hProcess7"/>
    <dgm:cxn modelId="{F8194DB8-FBE4-4D67-9CC4-58369D92A949}" type="presParOf" srcId="{601148FF-AD90-4F3B-ABA1-6FB08253B4CF}" destId="{62284530-3D0D-4DB0-9744-8E492A0E6021}" srcOrd="16" destOrd="0" presId="urn:microsoft.com/office/officeart/2005/8/layout/hProcess7"/>
    <dgm:cxn modelId="{9BD5DF2F-677D-4E2F-9D3E-477BCE3A869C}" type="presParOf" srcId="{62284530-3D0D-4DB0-9744-8E492A0E6021}" destId="{BBE06C54-91C0-46DC-9905-A6A5E66C78C5}" srcOrd="0" destOrd="0" presId="urn:microsoft.com/office/officeart/2005/8/layout/hProcess7"/>
    <dgm:cxn modelId="{518B058D-104C-406C-B325-915CFDD077D6}" type="presParOf" srcId="{62284530-3D0D-4DB0-9744-8E492A0E6021}" destId="{9053D935-F905-402F-9E9B-426B8D6EDB4F}" srcOrd="1" destOrd="0" presId="urn:microsoft.com/office/officeart/2005/8/layout/hProcess7"/>
    <dgm:cxn modelId="{A5927B54-3B6A-493F-B877-212C21BC9E17}" type="presParOf" srcId="{62284530-3D0D-4DB0-9744-8E492A0E6021}" destId="{06ACE34B-D83D-4A52-BAC5-3F76D35DD98D}"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D5D66-3346-4714-A1DC-13BE3324677E}">
      <dsp:nvSpPr>
        <dsp:cNvPr id="0" name=""/>
        <dsp:cNvSpPr/>
      </dsp:nvSpPr>
      <dsp:spPr>
        <a:xfrm>
          <a:off x="4837" y="1424423"/>
          <a:ext cx="1746916" cy="1744408"/>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endParaRPr lang="en-IN" sz="2000" kern="1200" dirty="0"/>
        </a:p>
      </dsp:txBody>
      <dsp:txXfrm rot="16200000">
        <a:off x="-535678" y="1964939"/>
        <a:ext cx="1430414" cy="349383"/>
      </dsp:txXfrm>
    </dsp:sp>
    <dsp:sp modelId="{5358737B-708F-4872-B092-A40581C5130F}">
      <dsp:nvSpPr>
        <dsp:cNvPr id="0" name=""/>
        <dsp:cNvSpPr/>
      </dsp:nvSpPr>
      <dsp:spPr>
        <a:xfrm>
          <a:off x="345621" y="1424423"/>
          <a:ext cx="1301452" cy="174440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dirty="0" smtClean="0"/>
            <a:t>Preparation &amp; filing of Application</a:t>
          </a:r>
          <a:endParaRPr lang="en-IN" sz="2100" kern="1200" dirty="0"/>
        </a:p>
      </dsp:txBody>
      <dsp:txXfrm>
        <a:off x="345621" y="1424423"/>
        <a:ext cx="1301452" cy="1744408"/>
      </dsp:txXfrm>
    </dsp:sp>
    <dsp:sp modelId="{C75C70BD-9D6E-4FF3-BF3A-E82F5B71D17F}">
      <dsp:nvSpPr>
        <dsp:cNvPr id="0" name=""/>
        <dsp:cNvSpPr/>
      </dsp:nvSpPr>
      <dsp:spPr>
        <a:xfrm>
          <a:off x="1808744" y="1424423"/>
          <a:ext cx="1435159" cy="1743333"/>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lvl="0" algn="r" defTabSz="933450">
            <a:lnSpc>
              <a:spcPct val="90000"/>
            </a:lnSpc>
            <a:spcBef>
              <a:spcPct val="0"/>
            </a:spcBef>
            <a:spcAft>
              <a:spcPct val="35000"/>
            </a:spcAft>
          </a:pPr>
          <a:endParaRPr lang="en-IN" sz="2100" kern="1200" dirty="0"/>
        </a:p>
      </dsp:txBody>
      <dsp:txXfrm rot="16200000">
        <a:off x="1237493" y="1995674"/>
        <a:ext cx="1429533" cy="287031"/>
      </dsp:txXfrm>
    </dsp:sp>
    <dsp:sp modelId="{6CEF2B5A-1CFD-4258-B613-B3C3A1626D88}">
      <dsp:nvSpPr>
        <dsp:cNvPr id="0" name=""/>
        <dsp:cNvSpPr/>
      </dsp:nvSpPr>
      <dsp:spPr>
        <a:xfrm rot="5400000">
          <a:off x="1673374" y="1794177"/>
          <a:ext cx="287022" cy="24424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3B8ECA-EDEB-480A-88C1-6A1FC6042F8B}">
      <dsp:nvSpPr>
        <dsp:cNvPr id="0" name=""/>
        <dsp:cNvSpPr/>
      </dsp:nvSpPr>
      <dsp:spPr>
        <a:xfrm>
          <a:off x="2109779" y="1424423"/>
          <a:ext cx="1069194" cy="174333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dirty="0" smtClean="0"/>
            <a:t>Forward to CIT</a:t>
          </a:r>
          <a:endParaRPr lang="en-IN" sz="2100" kern="1200" dirty="0"/>
        </a:p>
      </dsp:txBody>
      <dsp:txXfrm>
        <a:off x="2109779" y="1424423"/>
        <a:ext cx="1069194" cy="1743333"/>
      </dsp:txXfrm>
    </dsp:sp>
    <dsp:sp modelId="{E1651E72-30AD-422B-A029-7252C77D203B}">
      <dsp:nvSpPr>
        <dsp:cNvPr id="0" name=""/>
        <dsp:cNvSpPr/>
      </dsp:nvSpPr>
      <dsp:spPr>
        <a:xfrm>
          <a:off x="3300894" y="1424423"/>
          <a:ext cx="1496384" cy="1792124"/>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lvl="0" algn="r" defTabSz="933450">
            <a:lnSpc>
              <a:spcPct val="90000"/>
            </a:lnSpc>
            <a:spcBef>
              <a:spcPct val="0"/>
            </a:spcBef>
            <a:spcAft>
              <a:spcPct val="35000"/>
            </a:spcAft>
          </a:pPr>
          <a:endParaRPr lang="en-IN" sz="2100" kern="1200" dirty="0"/>
        </a:p>
      </dsp:txBody>
      <dsp:txXfrm rot="16200000">
        <a:off x="2715762" y="2009556"/>
        <a:ext cx="1469542" cy="299276"/>
      </dsp:txXfrm>
    </dsp:sp>
    <dsp:sp modelId="{7C922D55-7461-4AA6-B761-980F1DF620BF}">
      <dsp:nvSpPr>
        <dsp:cNvPr id="0" name=""/>
        <dsp:cNvSpPr/>
      </dsp:nvSpPr>
      <dsp:spPr>
        <a:xfrm rot="5400000">
          <a:off x="3165525" y="1794177"/>
          <a:ext cx="287022" cy="24424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FB865A2-2BA3-4E6F-9EC4-A95BF649D9EC}">
      <dsp:nvSpPr>
        <dsp:cNvPr id="0" name=""/>
        <dsp:cNvSpPr/>
      </dsp:nvSpPr>
      <dsp:spPr>
        <a:xfrm>
          <a:off x="3609736" y="1424423"/>
          <a:ext cx="1114806" cy="179212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dirty="0" smtClean="0"/>
            <a:t>Exami-nation &amp; Hearing by AAR u/s 245R</a:t>
          </a:r>
          <a:endParaRPr lang="en-IN" sz="2100" kern="1200" dirty="0"/>
        </a:p>
      </dsp:txBody>
      <dsp:txXfrm>
        <a:off x="3609736" y="1424423"/>
        <a:ext cx="1114806" cy="1792124"/>
      </dsp:txXfrm>
    </dsp:sp>
    <dsp:sp modelId="{0368E86C-4B0D-43AA-92C4-5373D50E9D8F}">
      <dsp:nvSpPr>
        <dsp:cNvPr id="0" name=""/>
        <dsp:cNvSpPr/>
      </dsp:nvSpPr>
      <dsp:spPr>
        <a:xfrm>
          <a:off x="4854270" y="1424423"/>
          <a:ext cx="1711239" cy="1733466"/>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lvl="0" algn="r" defTabSz="933450">
            <a:lnSpc>
              <a:spcPct val="90000"/>
            </a:lnSpc>
            <a:spcBef>
              <a:spcPct val="0"/>
            </a:spcBef>
            <a:spcAft>
              <a:spcPct val="35000"/>
            </a:spcAft>
          </a:pPr>
          <a:endParaRPr lang="en-IN" sz="2100" kern="1200" dirty="0"/>
        </a:p>
      </dsp:txBody>
      <dsp:txXfrm rot="16200000">
        <a:off x="4314672" y="1964020"/>
        <a:ext cx="1421442" cy="342247"/>
      </dsp:txXfrm>
    </dsp:sp>
    <dsp:sp modelId="{42DD4397-7B76-41A6-87DB-C90B64F5D55F}">
      <dsp:nvSpPr>
        <dsp:cNvPr id="0" name=""/>
        <dsp:cNvSpPr/>
      </dsp:nvSpPr>
      <dsp:spPr>
        <a:xfrm rot="5400000">
          <a:off x="4718900" y="1819693"/>
          <a:ext cx="287022" cy="24424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64BC1B-76A3-4D36-AD01-505BBE73D93A}">
      <dsp:nvSpPr>
        <dsp:cNvPr id="0" name=""/>
        <dsp:cNvSpPr/>
      </dsp:nvSpPr>
      <dsp:spPr>
        <a:xfrm>
          <a:off x="5190505" y="1424423"/>
          <a:ext cx="1274873" cy="1733466"/>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dirty="0" smtClean="0"/>
            <a:t>Hearing of Application</a:t>
          </a:r>
          <a:endParaRPr lang="en-IN" sz="2100" kern="1200" dirty="0"/>
        </a:p>
      </dsp:txBody>
      <dsp:txXfrm>
        <a:off x="5190505" y="1424423"/>
        <a:ext cx="1274873" cy="1733466"/>
      </dsp:txXfrm>
    </dsp:sp>
    <dsp:sp modelId="{BBE06C54-91C0-46DC-9905-A6A5E66C78C5}">
      <dsp:nvSpPr>
        <dsp:cNvPr id="0" name=""/>
        <dsp:cNvSpPr/>
      </dsp:nvSpPr>
      <dsp:spPr>
        <a:xfrm>
          <a:off x="6624340" y="1393375"/>
          <a:ext cx="1678461" cy="1772193"/>
        </a:xfrm>
        <a:prstGeom prst="roundRect">
          <a:avLst>
            <a:gd name="adj" fmla="val 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72009" rIns="93345" bIns="0" numCol="1" spcCol="1270" anchor="t" anchorCtr="0">
          <a:noAutofit/>
        </a:bodyPr>
        <a:lstStyle/>
        <a:p>
          <a:pPr lvl="0" algn="r" defTabSz="933450">
            <a:lnSpc>
              <a:spcPct val="90000"/>
            </a:lnSpc>
            <a:spcBef>
              <a:spcPct val="0"/>
            </a:spcBef>
            <a:spcAft>
              <a:spcPct val="35000"/>
            </a:spcAft>
          </a:pPr>
          <a:endParaRPr lang="en-IN" sz="2100" kern="1200" dirty="0"/>
        </a:p>
      </dsp:txBody>
      <dsp:txXfrm rot="16200000">
        <a:off x="6065587" y="1952128"/>
        <a:ext cx="1453198" cy="335692"/>
      </dsp:txXfrm>
    </dsp:sp>
    <dsp:sp modelId="{BAE42262-92E8-4DB6-9142-B33A6D6826A7}">
      <dsp:nvSpPr>
        <dsp:cNvPr id="0" name=""/>
        <dsp:cNvSpPr/>
      </dsp:nvSpPr>
      <dsp:spPr>
        <a:xfrm rot="5400000">
          <a:off x="6487130" y="1820414"/>
          <a:ext cx="287022" cy="244246"/>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ACE34B-D83D-4A52-BAC5-3F76D35DD98D}">
      <dsp:nvSpPr>
        <dsp:cNvPr id="0" name=""/>
        <dsp:cNvSpPr/>
      </dsp:nvSpPr>
      <dsp:spPr>
        <a:xfrm>
          <a:off x="6956396" y="1393375"/>
          <a:ext cx="1250454" cy="177219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dirty="0" smtClean="0"/>
            <a:t>Pronouncement of Ruling</a:t>
          </a:r>
          <a:endParaRPr lang="en-IN" sz="2100" kern="1200" dirty="0"/>
        </a:p>
      </dsp:txBody>
      <dsp:txXfrm>
        <a:off x="6956396" y="1393375"/>
        <a:ext cx="1250454" cy="177219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endParaRPr lang="en-IN" dirty="0"/>
          </a:p>
        </p:txBody>
      </p:sp>
      <p:sp>
        <p:nvSpPr>
          <p:cNvPr id="4" name="Footer Placeholder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IN" dirty="0"/>
          </a:p>
        </p:txBody>
      </p:sp>
      <p:sp>
        <p:nvSpPr>
          <p:cNvPr id="5" name="Slide Number Placeholder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BAB3E5FD-E1C0-45F8-90D7-E6F5498C569D}" type="slidenum">
              <a:rPr lang="en-IN" smtClean="0"/>
              <a:t>‹#›</a:t>
            </a:fld>
            <a:endParaRPr lang="en-IN" dirty="0"/>
          </a:p>
        </p:txBody>
      </p:sp>
    </p:spTree>
    <p:extLst>
      <p:ext uri="{BB962C8B-B14F-4D97-AF65-F5344CB8AC3E}">
        <p14:creationId xmlns:p14="http://schemas.microsoft.com/office/powerpoint/2010/main" val="92081636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endParaRPr lang="en-IN"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5281830-9572-450A-9A62-CE0E9D714E89}" type="slidenum">
              <a:rPr lang="en-IN" smtClean="0"/>
              <a:t>‹#›</a:t>
            </a:fld>
            <a:endParaRPr lang="en-IN" dirty="0"/>
          </a:p>
        </p:txBody>
      </p:sp>
    </p:spTree>
    <p:extLst>
      <p:ext uri="{BB962C8B-B14F-4D97-AF65-F5344CB8AC3E}">
        <p14:creationId xmlns:p14="http://schemas.microsoft.com/office/powerpoint/2010/main" val="246907157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5281830-9572-450A-9A62-CE0E9D714E89}" type="slidenum">
              <a:rPr lang="en-IN" smtClean="0"/>
              <a:t>1</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12847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2</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40010200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35281830-9572-450A-9A62-CE0E9D714E89}" type="slidenum">
              <a:rPr lang="en-IN" smtClean="0"/>
              <a:t>3</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2056507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pPr eaLnBrk="1" hangingPunct="1">
              <a:lnSpc>
                <a:spcPct val="90000"/>
              </a:lnSpc>
            </a:pPr>
            <a:endParaRPr lang="en-US" dirty="0" smtClean="0"/>
          </a:p>
        </p:txBody>
      </p:sp>
      <p:sp>
        <p:nvSpPr>
          <p:cNvPr id="4" name="Slide Number Placeholder 3"/>
          <p:cNvSpPr>
            <a:spLocks noGrp="1"/>
          </p:cNvSpPr>
          <p:nvPr>
            <p:ph type="sldNum" sz="quarter" idx="11"/>
          </p:nvPr>
        </p:nvSpPr>
        <p:spPr/>
        <p:txBody>
          <a:bodyPr/>
          <a:lstStyle/>
          <a:p>
            <a:fld id="{35281830-9572-450A-9A62-CE0E9D714E89}" type="slidenum">
              <a:rPr lang="en-IN" smtClean="0"/>
              <a:t>6</a:t>
            </a:fld>
            <a:endParaRPr lang="en-IN" dirty="0"/>
          </a:p>
        </p:txBody>
      </p:sp>
      <p:sp>
        <p:nvSpPr>
          <p:cNvPr id="2" name="Date Placeholder 1"/>
          <p:cNvSpPr>
            <a:spLocks noGrp="1"/>
          </p:cNvSpPr>
          <p:nvPr>
            <p:ph type="dt" idx="12"/>
          </p:nvPr>
        </p:nvSpPr>
        <p:spPr/>
        <p:txBody>
          <a:bodyPr/>
          <a:lstStyle/>
          <a:p>
            <a:endParaRPr lang="en-IN" dirty="0"/>
          </a:p>
        </p:txBody>
      </p:sp>
    </p:spTree>
    <p:extLst>
      <p:ext uri="{BB962C8B-B14F-4D97-AF65-F5344CB8AC3E}">
        <p14:creationId xmlns:p14="http://schemas.microsoft.com/office/powerpoint/2010/main" val="310242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5281830-9572-450A-9A62-CE0E9D714E89}" type="slidenum">
              <a:rPr lang="en-IN" smtClean="0"/>
              <a:t>8</a:t>
            </a:fld>
            <a:endParaRPr lang="en-IN" dirty="0"/>
          </a:p>
        </p:txBody>
      </p:sp>
      <p:sp>
        <p:nvSpPr>
          <p:cNvPr id="5" name="Date Placeholder 4"/>
          <p:cNvSpPr>
            <a:spLocks noGrp="1"/>
          </p:cNvSpPr>
          <p:nvPr>
            <p:ph type="dt" idx="11"/>
          </p:nvPr>
        </p:nvSpPr>
        <p:spPr/>
        <p:txBody>
          <a:bodyPr/>
          <a:lstStyle/>
          <a:p>
            <a:endParaRPr lang="en-IN" dirty="0"/>
          </a:p>
        </p:txBody>
      </p:sp>
    </p:spTree>
    <p:extLst>
      <p:ext uri="{BB962C8B-B14F-4D97-AF65-F5344CB8AC3E}">
        <p14:creationId xmlns:p14="http://schemas.microsoft.com/office/powerpoint/2010/main" val="3484334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31/1/2015</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31/1/2015</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US" smtClean="0"/>
              <a:t>31/1/2015</a:t>
            </a:r>
            <a:endParaRPr lang="en-US" dirty="0"/>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smtClean="0"/>
              <a:t>31/1/2015</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543800" cy="1600200"/>
          </a:xfrm>
        </p:spPr>
        <p:txBody>
          <a:bodyPr/>
          <a:lstStyle/>
          <a:p>
            <a:pPr algn="ctr"/>
            <a:r>
              <a:rPr lang="en-IN" sz="5000" b="1" dirty="0" smtClean="0">
                <a:latin typeface="+mn-lt"/>
              </a:rPr>
              <a:t>Advance Rulings </a:t>
            </a:r>
            <a:br>
              <a:rPr lang="en-IN" sz="5000" b="1" dirty="0" smtClean="0">
                <a:latin typeface="+mn-lt"/>
              </a:rPr>
            </a:br>
            <a:r>
              <a:rPr lang="en-IN" sz="2400" b="1" dirty="0" smtClean="0">
                <a:latin typeface="Calibri" panose="020F0502020204030204" pitchFamily="34" charset="0"/>
              </a:rPr>
              <a:t>Procedural &amp; Technical Aspects</a:t>
            </a:r>
            <a:endParaRPr lang="en-IN" sz="2400" b="1" dirty="0">
              <a:latin typeface="Calibri" panose="020F0502020204030204" pitchFamily="34" charset="0"/>
            </a:endParaRPr>
          </a:p>
        </p:txBody>
      </p:sp>
      <p:sp>
        <p:nvSpPr>
          <p:cNvPr id="3" name="Subtitle 2"/>
          <p:cNvSpPr>
            <a:spLocks noGrp="1"/>
          </p:cNvSpPr>
          <p:nvPr>
            <p:ph type="subTitle" idx="1"/>
          </p:nvPr>
        </p:nvSpPr>
        <p:spPr>
          <a:xfrm>
            <a:off x="5410200" y="4724400"/>
            <a:ext cx="2133600" cy="990600"/>
          </a:xfrm>
        </p:spPr>
        <p:txBody>
          <a:bodyPr>
            <a:normAutofit fontScale="55000" lnSpcReduction="20000"/>
          </a:bodyPr>
          <a:lstStyle/>
          <a:p>
            <a:pPr algn="r"/>
            <a:endParaRPr lang="en-IN" dirty="0" smtClean="0"/>
          </a:p>
          <a:p>
            <a:pPr algn="r"/>
            <a:endParaRPr lang="en-IN" dirty="0"/>
          </a:p>
          <a:p>
            <a:pPr algn="r"/>
            <a:r>
              <a:rPr lang="en-IN" sz="2900" dirty="0" smtClean="0"/>
              <a:t>Anil Doshi</a:t>
            </a:r>
          </a:p>
          <a:p>
            <a:pPr algn="r"/>
            <a:r>
              <a:rPr lang="en-US" sz="2900" dirty="0" smtClean="0"/>
              <a:t>31</a:t>
            </a:r>
            <a:r>
              <a:rPr lang="en-US" sz="2900" baseline="30000" dirty="0" smtClean="0"/>
              <a:t>st</a:t>
            </a:r>
            <a:r>
              <a:rPr lang="en-US" sz="2900" dirty="0" smtClean="0"/>
              <a:t> January, 2015</a:t>
            </a:r>
            <a:endParaRPr lang="en-IN" sz="2900" dirty="0" smtClean="0"/>
          </a:p>
          <a:p>
            <a:pPr algn="r"/>
            <a:endParaRPr lang="en-IN" dirty="0"/>
          </a:p>
        </p:txBody>
      </p:sp>
    </p:spTree>
    <p:extLst>
      <p:ext uri="{BB962C8B-B14F-4D97-AF65-F5344CB8AC3E}">
        <p14:creationId xmlns:p14="http://schemas.microsoft.com/office/powerpoint/2010/main" val="4842672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077200" cy="838200"/>
          </a:xfrm>
        </p:spPr>
        <p:txBody>
          <a:bodyPr/>
          <a:lstStyle/>
          <a:p>
            <a:r>
              <a:rPr lang="en-IN" sz="4000" dirty="0" smtClean="0">
                <a:latin typeface="+mn-lt"/>
              </a:rPr>
              <a:t>Advance </a:t>
            </a:r>
            <a:r>
              <a:rPr lang="en-IN" sz="4000" dirty="0">
                <a:latin typeface="+mn-lt"/>
              </a:rPr>
              <a:t>Ruling - Sec. 245N</a:t>
            </a:r>
          </a:p>
        </p:txBody>
      </p:sp>
      <p:sp>
        <p:nvSpPr>
          <p:cNvPr id="3" name="Content Placeholder 2"/>
          <p:cNvSpPr>
            <a:spLocks noGrp="1"/>
          </p:cNvSpPr>
          <p:nvPr>
            <p:ph idx="1"/>
          </p:nvPr>
        </p:nvSpPr>
        <p:spPr>
          <a:xfrm>
            <a:off x="152400" y="914400"/>
            <a:ext cx="8305800" cy="5715000"/>
          </a:xfrm>
        </p:spPr>
        <p:txBody>
          <a:bodyPr>
            <a:noAutofit/>
          </a:bodyPr>
          <a:lstStyle/>
          <a:p>
            <a:pPr algn="just">
              <a:lnSpc>
                <a:spcPct val="125000"/>
              </a:lnSpc>
              <a:spcBef>
                <a:spcPts val="600"/>
              </a:spcBef>
            </a:pPr>
            <a:r>
              <a:rPr lang="en-US" dirty="0" smtClean="0">
                <a:solidFill>
                  <a:schemeClr val="dk1"/>
                </a:solidFill>
              </a:rPr>
              <a:t>Resident </a:t>
            </a:r>
            <a:r>
              <a:rPr lang="en-US" dirty="0">
                <a:solidFill>
                  <a:schemeClr val="dk1"/>
                </a:solidFill>
              </a:rPr>
              <a:t>applicant who is directly concerned with the issue of tax deduction at source in respect of payments made to the non-resident, is considered as an </a:t>
            </a:r>
            <a:r>
              <a:rPr lang="en-US" b="1" dirty="0">
                <a:solidFill>
                  <a:schemeClr val="dk1"/>
                </a:solidFill>
              </a:rPr>
              <a:t>eligible applicant in section 245N(b)(ii</a:t>
            </a:r>
            <a:r>
              <a:rPr lang="en-US" b="1" dirty="0" smtClean="0">
                <a:solidFill>
                  <a:schemeClr val="dk1"/>
                </a:solidFill>
              </a:rPr>
              <a:t>).</a:t>
            </a:r>
          </a:p>
          <a:p>
            <a:pPr lvl="1" algn="just">
              <a:lnSpc>
                <a:spcPct val="125000"/>
              </a:lnSpc>
              <a:spcBef>
                <a:spcPts val="600"/>
              </a:spcBef>
            </a:pPr>
            <a:r>
              <a:rPr lang="en-US" sz="2200" dirty="0" smtClean="0">
                <a:solidFill>
                  <a:schemeClr val="dk1"/>
                </a:solidFill>
              </a:rPr>
              <a:t>McLeod </a:t>
            </a:r>
            <a:r>
              <a:rPr lang="en-US" sz="2200" dirty="0">
                <a:solidFill>
                  <a:schemeClr val="dk1"/>
                </a:solidFill>
              </a:rPr>
              <a:t>Russel India Ltd</a:t>
            </a:r>
            <a:r>
              <a:rPr lang="en-US" sz="2200" dirty="0" smtClean="0">
                <a:solidFill>
                  <a:schemeClr val="dk1"/>
                </a:solidFill>
              </a:rPr>
              <a:t>. [</a:t>
            </a:r>
            <a:r>
              <a:rPr lang="en-US" sz="2200" dirty="0">
                <a:solidFill>
                  <a:schemeClr val="dk1"/>
                </a:solidFill>
              </a:rPr>
              <a:t>2008] 168 Taxman 175 </a:t>
            </a:r>
            <a:endParaRPr lang="en-IN" sz="2200" dirty="0">
              <a:solidFill>
                <a:schemeClr val="dk1"/>
              </a:solidFill>
            </a:endParaRPr>
          </a:p>
          <a:p>
            <a:pPr algn="just">
              <a:lnSpc>
                <a:spcPct val="125000"/>
              </a:lnSpc>
              <a:spcBef>
                <a:spcPts val="600"/>
              </a:spcBef>
            </a:pPr>
            <a:r>
              <a:rPr lang="en-US" dirty="0">
                <a:solidFill>
                  <a:schemeClr val="dk1"/>
                </a:solidFill>
              </a:rPr>
              <a:t>There is no bar, either express or implied, against a resident </a:t>
            </a:r>
            <a:r>
              <a:rPr lang="en-US" b="1" dirty="0">
                <a:solidFill>
                  <a:schemeClr val="dk1"/>
                </a:solidFill>
              </a:rPr>
              <a:t>PSU applicant covered within the scope of section 245N(b)(iii) </a:t>
            </a:r>
            <a:r>
              <a:rPr lang="en-US" dirty="0">
                <a:solidFill>
                  <a:schemeClr val="dk1"/>
                </a:solidFill>
              </a:rPr>
              <a:t>re an issue relating to computation of its total income, invoking the jurisdiction of the authority for a determination under section 245N(b)(ii) re tax liability of non-resident in a transaction with such non-resident</a:t>
            </a:r>
            <a:r>
              <a:rPr lang="en-US" dirty="0" smtClean="0">
                <a:solidFill>
                  <a:schemeClr val="dk1"/>
                </a:solidFill>
              </a:rPr>
              <a:t>.</a:t>
            </a:r>
          </a:p>
          <a:p>
            <a:pPr lvl="1" algn="just">
              <a:lnSpc>
                <a:spcPct val="125000"/>
              </a:lnSpc>
              <a:spcBef>
                <a:spcPts val="600"/>
              </a:spcBef>
              <a:spcAft>
                <a:spcPts val="700"/>
              </a:spcAft>
            </a:pPr>
            <a:r>
              <a:rPr lang="en-US" sz="2200" dirty="0">
                <a:solidFill>
                  <a:schemeClr val="dk1"/>
                </a:solidFill>
              </a:rPr>
              <a:t>Airports Authority of </a:t>
            </a:r>
            <a:r>
              <a:rPr lang="en-US" sz="2200" dirty="0" smtClean="0">
                <a:solidFill>
                  <a:schemeClr val="dk1"/>
                </a:solidFill>
              </a:rPr>
              <a:t>India[2008</a:t>
            </a:r>
            <a:r>
              <a:rPr lang="en-US" sz="2200" dirty="0">
                <a:solidFill>
                  <a:schemeClr val="dk1"/>
                </a:solidFill>
              </a:rPr>
              <a:t>] 168 Taxman </a:t>
            </a:r>
            <a:r>
              <a:rPr lang="en-US" sz="2200" dirty="0" smtClean="0">
                <a:solidFill>
                  <a:schemeClr val="dk1"/>
                </a:solidFill>
              </a:rPr>
              <a:t>158</a:t>
            </a:r>
            <a:endParaRPr lang="en-US" sz="2200" dirty="0">
              <a:solidFill>
                <a:schemeClr val="dk1"/>
              </a:solidFill>
            </a:endParaRPr>
          </a:p>
          <a:p>
            <a:pPr algn="just">
              <a:lnSpc>
                <a:spcPct val="125000"/>
              </a:lnSpc>
              <a:spcBef>
                <a:spcPts val="600"/>
              </a:spcBef>
            </a:pPr>
            <a:endParaRPr lang="en-US" dirty="0" smtClean="0">
              <a:solidFill>
                <a:schemeClr val="dk1"/>
              </a:solidFill>
            </a:endParaRPr>
          </a:p>
          <a:p>
            <a:pPr algn="just">
              <a:lnSpc>
                <a:spcPct val="125000"/>
              </a:lnSpc>
              <a:spcBef>
                <a:spcPts val="600"/>
              </a:spcBef>
            </a:pPr>
            <a:endParaRPr lang="en-US" dirty="0" smtClean="0">
              <a:solidFill>
                <a:schemeClr val="dk1"/>
              </a:solidFill>
            </a:endParaRPr>
          </a:p>
          <a:p>
            <a:pPr algn="just">
              <a:lnSpc>
                <a:spcPct val="125000"/>
              </a:lnSpc>
              <a:spcBef>
                <a:spcPts val="600"/>
              </a:spcBef>
            </a:pPr>
            <a:endParaRPr lang="en-US" dirty="0">
              <a:solidFill>
                <a:schemeClr val="dk1"/>
              </a:solidFill>
            </a:endParaRPr>
          </a:p>
          <a:p>
            <a:pPr algn="just">
              <a:lnSpc>
                <a:spcPct val="125000"/>
              </a:lnSpc>
              <a:spcBef>
                <a:spcPts val="600"/>
              </a:spcBef>
            </a:pP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990212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mn-lt"/>
              </a:rPr>
              <a:t>Procedure</a:t>
            </a:r>
            <a:endParaRPr lang="en-IN" dirty="0">
              <a:latin typeface="+mn-lt"/>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2424740"/>
              </p:ext>
            </p:extLst>
          </p:nvPr>
        </p:nvGraphicFramePr>
        <p:xfrm>
          <a:off x="76200" y="1600200"/>
          <a:ext cx="83058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9022333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43000"/>
          </a:xfrm>
        </p:spPr>
        <p:txBody>
          <a:bodyPr/>
          <a:lstStyle/>
          <a:p>
            <a:r>
              <a:rPr lang="en-IN" sz="4000" dirty="0" smtClean="0">
                <a:latin typeface="+mn-lt"/>
              </a:rPr>
              <a:t>Application</a:t>
            </a:r>
            <a:endParaRPr lang="en-IN" sz="4000" dirty="0">
              <a:latin typeface="+mn-lt"/>
            </a:endParaRPr>
          </a:p>
        </p:txBody>
      </p:sp>
      <p:sp>
        <p:nvSpPr>
          <p:cNvPr id="3" name="Content Placeholder 2"/>
          <p:cNvSpPr>
            <a:spLocks noGrp="1"/>
          </p:cNvSpPr>
          <p:nvPr>
            <p:ph idx="1"/>
          </p:nvPr>
        </p:nvSpPr>
        <p:spPr>
          <a:xfrm>
            <a:off x="76200" y="914400"/>
            <a:ext cx="8382000" cy="5410200"/>
          </a:xfrm>
        </p:spPr>
        <p:txBody>
          <a:bodyPr>
            <a:noAutofit/>
          </a:bodyPr>
          <a:lstStyle/>
          <a:p>
            <a:pPr algn="just">
              <a:lnSpc>
                <a:spcPct val="125000"/>
              </a:lnSpc>
              <a:spcBef>
                <a:spcPts val="600"/>
              </a:spcBef>
            </a:pPr>
            <a:r>
              <a:rPr lang="en-IN" b="1" dirty="0" smtClean="0"/>
              <a:t>Paper Size:</a:t>
            </a:r>
            <a:r>
              <a:rPr lang="en-IN" dirty="0" smtClean="0"/>
              <a:t> Application in prescribed form and annexures can be printed and filed on a regular A4 size paper. </a:t>
            </a:r>
          </a:p>
          <a:p>
            <a:pPr algn="just">
              <a:lnSpc>
                <a:spcPct val="135000"/>
              </a:lnSpc>
              <a:spcBef>
                <a:spcPts val="300"/>
              </a:spcBef>
            </a:pPr>
            <a:r>
              <a:rPr lang="en-IN" b="1" dirty="0"/>
              <a:t>Language of Authority: </a:t>
            </a:r>
          </a:p>
          <a:p>
            <a:pPr lvl="1" algn="just">
              <a:lnSpc>
                <a:spcPct val="135000"/>
              </a:lnSpc>
              <a:spcBef>
                <a:spcPts val="300"/>
              </a:spcBef>
            </a:pPr>
            <a:r>
              <a:rPr lang="en-IN" sz="2200" dirty="0"/>
              <a:t>Ordinarily English. However, the AAR may also permit </a:t>
            </a:r>
            <a:r>
              <a:rPr lang="en-IN" sz="2200" dirty="0" smtClean="0"/>
              <a:t>Hindi.</a:t>
            </a:r>
          </a:p>
          <a:p>
            <a:pPr algn="just">
              <a:lnSpc>
                <a:spcPct val="135000"/>
              </a:lnSpc>
              <a:spcBef>
                <a:spcPts val="300"/>
              </a:spcBef>
            </a:pPr>
            <a:r>
              <a:rPr lang="en-IN" b="1" dirty="0" smtClean="0"/>
              <a:t>Language </a:t>
            </a:r>
            <a:r>
              <a:rPr lang="en-IN" b="1" dirty="0"/>
              <a:t>of documents:</a:t>
            </a:r>
          </a:p>
          <a:p>
            <a:pPr lvl="1" algn="just">
              <a:lnSpc>
                <a:spcPct val="135000"/>
              </a:lnSpc>
              <a:spcBef>
                <a:spcPts val="300"/>
              </a:spcBef>
            </a:pPr>
            <a:r>
              <a:rPr lang="en-IN" sz="2200" dirty="0"/>
              <a:t>Where any </a:t>
            </a:r>
            <a:r>
              <a:rPr lang="en-IN" sz="2200" b="1" dirty="0"/>
              <a:t>document is in a language other than English or Hindi</a:t>
            </a:r>
            <a:r>
              <a:rPr lang="en-IN" sz="2200" dirty="0"/>
              <a:t>, the same should be </a:t>
            </a:r>
            <a:r>
              <a:rPr lang="en-IN" sz="2200" b="1" dirty="0"/>
              <a:t>translated in</a:t>
            </a:r>
            <a:r>
              <a:rPr lang="en-IN" sz="2200" dirty="0"/>
              <a:t> English.</a:t>
            </a:r>
            <a:endParaRPr lang="en-US" sz="2200" b="1" dirty="0" smtClean="0"/>
          </a:p>
          <a:p>
            <a:pPr algn="just">
              <a:lnSpc>
                <a:spcPct val="125000"/>
              </a:lnSpc>
              <a:spcBef>
                <a:spcPts val="600"/>
              </a:spcBef>
            </a:pPr>
            <a:r>
              <a:rPr lang="en-US" dirty="0" smtClean="0"/>
              <a:t>Application has to be submitted in </a:t>
            </a:r>
            <a:r>
              <a:rPr lang="en-US" b="1" dirty="0" smtClean="0"/>
              <a:t>quadruplicate.</a:t>
            </a:r>
          </a:p>
          <a:p>
            <a:pPr algn="just">
              <a:lnSpc>
                <a:spcPct val="125000"/>
              </a:lnSpc>
              <a:spcBef>
                <a:spcPts val="600"/>
              </a:spcBef>
            </a:pPr>
            <a:r>
              <a:rPr lang="en-US" dirty="0"/>
              <a:t>All copies of the application alongwith annexures and documents coming from outside India </a:t>
            </a:r>
            <a:r>
              <a:rPr lang="en-US" b="1" dirty="0"/>
              <a:t>must be appostilled, notarised and counsellorised as per local laws of that country.</a:t>
            </a:r>
            <a:endParaRPr lang="en-IN" b="1" dirty="0"/>
          </a:p>
          <a:p>
            <a:pPr algn="just">
              <a:lnSpc>
                <a:spcPct val="125000"/>
              </a:lnSpc>
              <a:spcBef>
                <a:spcPts val="600"/>
              </a:spcBef>
            </a:pPr>
            <a:endParaRPr lang="en-IN" b="1" dirty="0" smtClean="0"/>
          </a:p>
        </p:txBody>
      </p:sp>
      <p:sp>
        <p:nvSpPr>
          <p:cNvPr id="6" name="Rectangle 5"/>
          <p:cNvSpPr/>
          <p:nvPr/>
        </p:nvSpPr>
        <p:spPr>
          <a:xfrm>
            <a:off x="74676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32921913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r>
              <a:rPr lang="en-IN" sz="4000" dirty="0">
                <a:latin typeface="+mn-lt"/>
              </a:rPr>
              <a:t>Application</a:t>
            </a:r>
          </a:p>
        </p:txBody>
      </p:sp>
      <p:sp>
        <p:nvSpPr>
          <p:cNvPr id="3" name="Content Placeholder 2"/>
          <p:cNvSpPr>
            <a:spLocks noGrp="1"/>
          </p:cNvSpPr>
          <p:nvPr>
            <p:ph idx="1"/>
          </p:nvPr>
        </p:nvSpPr>
        <p:spPr>
          <a:xfrm>
            <a:off x="76200" y="838200"/>
            <a:ext cx="8305800" cy="5715000"/>
          </a:xfrm>
        </p:spPr>
        <p:txBody>
          <a:bodyPr>
            <a:noAutofit/>
          </a:bodyPr>
          <a:lstStyle/>
          <a:p>
            <a:pPr algn="just">
              <a:lnSpc>
                <a:spcPct val="125000"/>
              </a:lnSpc>
              <a:spcBef>
                <a:spcPts val="600"/>
              </a:spcBef>
            </a:pPr>
            <a:r>
              <a:rPr lang="en-IN" b="1" dirty="0"/>
              <a:t>Signing of Application: </a:t>
            </a:r>
          </a:p>
          <a:p>
            <a:pPr lvl="1" algn="just">
              <a:spcBef>
                <a:spcPts val="600"/>
              </a:spcBef>
            </a:pPr>
            <a:r>
              <a:rPr lang="en-IN" sz="2200" dirty="0"/>
              <a:t>Application and annexures of a Company/ Individual/ HUF/ Firm/AOP shall be signed by the Managing Director or Director/ Individual/ Karta/ Managing Partner or Partner/ Principal officer or Member. </a:t>
            </a:r>
          </a:p>
          <a:p>
            <a:pPr lvl="1" algn="just">
              <a:spcBef>
                <a:spcPts val="600"/>
              </a:spcBef>
            </a:pPr>
            <a:r>
              <a:rPr lang="en-IN" sz="2200" b="1" dirty="0" smtClean="0"/>
              <a:t>Individuals/Companies:</a:t>
            </a:r>
            <a:r>
              <a:rPr lang="en-IN" sz="2200" dirty="0" smtClean="0"/>
              <a:t> May be </a:t>
            </a:r>
            <a:r>
              <a:rPr lang="en-IN" sz="2200" dirty="0"/>
              <a:t>signed by an person duly authorised on their behalf and holding a valid </a:t>
            </a:r>
            <a:r>
              <a:rPr lang="en-IN" sz="2200" b="1" dirty="0"/>
              <a:t>power of attorney</a:t>
            </a:r>
            <a:r>
              <a:rPr lang="en-IN" sz="2200" dirty="0"/>
              <a:t> which shall be attached to the application </a:t>
            </a:r>
            <a:r>
              <a:rPr lang="en-IN" sz="2200" dirty="0" smtClean="0"/>
              <a:t>along-with </a:t>
            </a:r>
            <a:r>
              <a:rPr lang="en-IN" sz="2200" dirty="0"/>
              <a:t>an </a:t>
            </a:r>
            <a:r>
              <a:rPr lang="en-IN" sz="2200" b="1" dirty="0"/>
              <a:t>affidavit</a:t>
            </a:r>
            <a:r>
              <a:rPr lang="en-IN" sz="2200" dirty="0"/>
              <a:t> setting out the </a:t>
            </a:r>
            <a:r>
              <a:rPr lang="en-IN" sz="2200" b="1" dirty="0"/>
              <a:t>unavoidable reasons</a:t>
            </a:r>
            <a:r>
              <a:rPr lang="en-IN" sz="2200" dirty="0"/>
              <a:t> which entitle him to sign. [Proviso to Rule 10(2) of AAR (Procedure) Rules, </a:t>
            </a:r>
            <a:r>
              <a:rPr lang="en-IN" sz="2200" dirty="0" smtClean="0"/>
              <a:t>1996 [Procedure Rules]]</a:t>
            </a:r>
            <a:endParaRPr lang="en-IN" sz="2200" dirty="0"/>
          </a:p>
          <a:p>
            <a:pPr lvl="1" algn="just">
              <a:spcBef>
                <a:spcPts val="600"/>
              </a:spcBef>
            </a:pPr>
            <a:r>
              <a:rPr lang="en-IN" sz="2200" dirty="0"/>
              <a:t>A </a:t>
            </a:r>
            <a:r>
              <a:rPr lang="en-IN" sz="2200" b="1" dirty="0"/>
              <a:t>power of attorney executed </a:t>
            </a:r>
            <a:r>
              <a:rPr lang="en-IN" sz="2200" dirty="0"/>
              <a:t>by a non-resident should </a:t>
            </a:r>
            <a:r>
              <a:rPr lang="en-IN" sz="2200" b="1" dirty="0"/>
              <a:t>be duly appostilled. </a:t>
            </a:r>
          </a:p>
        </p:txBody>
      </p:sp>
      <p:sp>
        <p:nvSpPr>
          <p:cNvPr id="6" name="Rectangle 5"/>
          <p:cNvSpPr/>
          <p:nvPr/>
        </p:nvSpPr>
        <p:spPr>
          <a:xfrm>
            <a:off x="74676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529189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639762"/>
          </a:xfrm>
        </p:spPr>
        <p:txBody>
          <a:bodyPr/>
          <a:lstStyle/>
          <a:p>
            <a:r>
              <a:rPr lang="en-IN" sz="4000" dirty="0" smtClean="0">
                <a:latin typeface="Calibri" panose="020F0502020204030204" pitchFamily="34" charset="0"/>
              </a:rPr>
              <a:t>Application</a:t>
            </a:r>
            <a:endParaRPr lang="en-IN" sz="4000" dirty="0">
              <a:latin typeface="Calibri" panose="020F0502020204030204" pitchFamily="34" charset="0"/>
            </a:endParaRPr>
          </a:p>
        </p:txBody>
      </p:sp>
      <p:sp>
        <p:nvSpPr>
          <p:cNvPr id="3" name="Content Placeholder 2"/>
          <p:cNvSpPr>
            <a:spLocks noGrp="1"/>
          </p:cNvSpPr>
          <p:nvPr>
            <p:ph idx="1"/>
          </p:nvPr>
        </p:nvSpPr>
        <p:spPr>
          <a:xfrm>
            <a:off x="152400" y="685800"/>
            <a:ext cx="8305800" cy="4724400"/>
          </a:xfrm>
        </p:spPr>
        <p:txBody>
          <a:bodyPr>
            <a:noAutofit/>
          </a:bodyPr>
          <a:lstStyle/>
          <a:p>
            <a:pPr algn="just">
              <a:lnSpc>
                <a:spcPct val="135000"/>
              </a:lnSpc>
              <a:spcBef>
                <a:spcPts val="300"/>
              </a:spcBef>
            </a:pPr>
            <a:r>
              <a:rPr lang="en-IN" b="1" dirty="0" smtClean="0"/>
              <a:t>Delivery </a:t>
            </a:r>
            <a:r>
              <a:rPr lang="en-IN" b="1" dirty="0"/>
              <a:t>of application:</a:t>
            </a:r>
            <a:r>
              <a:rPr lang="en-IN" dirty="0"/>
              <a:t> </a:t>
            </a:r>
            <a:r>
              <a:rPr lang="en-IN" dirty="0" smtClean="0"/>
              <a:t>Application </a:t>
            </a:r>
            <a:r>
              <a:rPr lang="en-IN" dirty="0"/>
              <a:t>along-with annexures and enclosures may be delivered in person or by registered post addressed to the Secretary, along-with the DD of relevant fees</a:t>
            </a:r>
            <a:r>
              <a:rPr lang="en-IN" dirty="0" smtClean="0"/>
              <a:t>.</a:t>
            </a:r>
          </a:p>
          <a:p>
            <a:pPr algn="just">
              <a:lnSpc>
                <a:spcPct val="135000"/>
              </a:lnSpc>
              <a:spcBef>
                <a:spcPts val="300"/>
              </a:spcBef>
            </a:pPr>
            <a:r>
              <a:rPr lang="en-IN" b="1" dirty="0" smtClean="0"/>
              <a:t>Scrutiny: </a:t>
            </a:r>
            <a:r>
              <a:rPr lang="en-IN" dirty="0" smtClean="0"/>
              <a:t>Secretary </a:t>
            </a:r>
            <a:r>
              <a:rPr lang="en-IN" dirty="0"/>
              <a:t>shall scrutinise the application, whether the same is in conformity with the </a:t>
            </a:r>
            <a:r>
              <a:rPr lang="en-IN" dirty="0" smtClean="0"/>
              <a:t>Act, Rules and Procedure. </a:t>
            </a:r>
            <a:endParaRPr lang="en-IN" dirty="0"/>
          </a:p>
          <a:p>
            <a:pPr algn="just">
              <a:lnSpc>
                <a:spcPct val="135000"/>
              </a:lnSpc>
              <a:spcBef>
                <a:spcPts val="300"/>
              </a:spcBef>
            </a:pPr>
            <a:r>
              <a:rPr lang="en-IN" dirty="0"/>
              <a:t>Where any </a:t>
            </a:r>
            <a:r>
              <a:rPr lang="en-IN" b="1" dirty="0"/>
              <a:t>defects</a:t>
            </a:r>
            <a:r>
              <a:rPr lang="en-IN" dirty="0"/>
              <a:t> are noted in the application, the Secretary may send the same back to the applicant for removal of defects. </a:t>
            </a:r>
          </a:p>
          <a:p>
            <a:pPr algn="just">
              <a:lnSpc>
                <a:spcPct val="135000"/>
              </a:lnSpc>
              <a:spcBef>
                <a:spcPts val="300"/>
              </a:spcBef>
            </a:pPr>
            <a:endParaRPr lang="en-IN" dirty="0"/>
          </a:p>
          <a:p>
            <a:pPr>
              <a:lnSpc>
                <a:spcPct val="135000"/>
              </a:lnSpc>
              <a:spcBef>
                <a:spcPts val="300"/>
              </a:spcBef>
            </a:pPr>
            <a:endParaRPr lang="en-IN" dirty="0"/>
          </a:p>
        </p:txBody>
      </p:sp>
      <p:sp>
        <p:nvSpPr>
          <p:cNvPr id="4" name="Rectangle 3"/>
          <p:cNvSpPr/>
          <p:nvPr/>
        </p:nvSpPr>
        <p:spPr>
          <a:xfrm>
            <a:off x="279991" y="4343400"/>
            <a:ext cx="8199474"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200" dirty="0" smtClean="0"/>
              <a:t>Applicant is permitted to </a:t>
            </a:r>
            <a:r>
              <a:rPr lang="en-IN" sz="2200" b="1" dirty="0" smtClean="0"/>
              <a:t>withdraw the application </a:t>
            </a:r>
            <a:r>
              <a:rPr lang="en-IN" sz="2200" dirty="0" smtClean="0"/>
              <a:t>within 30 days.  Thereafter, withdrawal of application at any stage before pronouncement of ruling will be at the discretion of AAR. </a:t>
            </a:r>
            <a:endParaRPr lang="en-IN" sz="2200"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4228398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620000" cy="685800"/>
          </a:xfrm>
        </p:spPr>
        <p:txBody>
          <a:bodyPr/>
          <a:lstStyle/>
          <a:p>
            <a:r>
              <a:rPr lang="en-IN" sz="3200" dirty="0" smtClean="0">
                <a:latin typeface="+mn-lt"/>
              </a:rPr>
              <a:t>Table of Filing Fees - Noti. 74/2014 wef 28-11-14</a:t>
            </a:r>
            <a:endParaRPr lang="en-IN" sz="3200" dirty="0">
              <a:latin typeface="+mn-lt"/>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90062189"/>
              </p:ext>
            </p:extLst>
          </p:nvPr>
        </p:nvGraphicFramePr>
        <p:xfrm>
          <a:off x="152400" y="609600"/>
          <a:ext cx="8305800" cy="5509260"/>
        </p:xfrm>
        <a:graphic>
          <a:graphicData uri="http://schemas.openxmlformats.org/drawingml/2006/table">
            <a:tbl>
              <a:tblPr firstRow="1" bandRow="1">
                <a:tableStyleId>{5C22544A-7EE6-4342-B048-85BDC9FD1C3A}</a:tableStyleId>
              </a:tblPr>
              <a:tblGrid>
                <a:gridCol w="2209800"/>
                <a:gridCol w="4800600"/>
                <a:gridCol w="1295400"/>
              </a:tblGrid>
              <a:tr h="457200">
                <a:tc>
                  <a:txBody>
                    <a:bodyPr/>
                    <a:lstStyle/>
                    <a:p>
                      <a:pPr algn="ctr"/>
                      <a:r>
                        <a:rPr lang="en-US" sz="1950" dirty="0" smtClean="0"/>
                        <a:t>Applicant</a:t>
                      </a:r>
                      <a:endParaRPr lang="en-IN" sz="1950" dirty="0"/>
                    </a:p>
                  </a:txBody>
                  <a:tcPr/>
                </a:tc>
                <a:tc>
                  <a:txBody>
                    <a:bodyPr/>
                    <a:lstStyle/>
                    <a:p>
                      <a:pPr algn="ctr"/>
                      <a:r>
                        <a:rPr lang="en-US" sz="1950" dirty="0" smtClean="0"/>
                        <a:t>Slab</a:t>
                      </a:r>
                      <a:endParaRPr lang="en-IN" sz="1950" dirty="0"/>
                    </a:p>
                  </a:txBody>
                  <a:tcPr/>
                </a:tc>
                <a:tc>
                  <a:txBody>
                    <a:bodyPr/>
                    <a:lstStyle/>
                    <a:p>
                      <a:pPr algn="ctr"/>
                      <a:r>
                        <a:rPr lang="en-US" sz="1950" dirty="0" smtClean="0"/>
                        <a:t>Amount</a:t>
                      </a:r>
                      <a:r>
                        <a:rPr lang="en-US" sz="1950" baseline="0" dirty="0" smtClean="0"/>
                        <a:t> of Fees</a:t>
                      </a:r>
                      <a:endParaRPr lang="en-IN" sz="1950" dirty="0"/>
                    </a:p>
                  </a:txBody>
                  <a:tcPr/>
                </a:tc>
              </a:tr>
              <a:tr h="1084561">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0" i="0" u="none" strike="noStrike" kern="1200" baseline="0" dirty="0" smtClean="0">
                          <a:solidFill>
                            <a:schemeClr val="dk1"/>
                          </a:solidFill>
                          <a:latin typeface="+mn-lt"/>
                          <a:ea typeface="+mn-ea"/>
                          <a:cs typeface="+mn-cs"/>
                        </a:rPr>
                        <a:t>An applicant referred to in sub-clauses (i) or (ii) or (iia) of clause (b) of section 245N </a:t>
                      </a:r>
                      <a:r>
                        <a:rPr lang="en-IN" sz="1950" dirty="0" smtClean="0"/>
                        <a:t>i.e. a Non-resident</a:t>
                      </a:r>
                      <a:r>
                        <a:rPr lang="en-IN" sz="1950" baseline="0" dirty="0" smtClean="0"/>
                        <a:t> or Resident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950" b="0" i="0" u="none" strike="noStrike" kern="1200" baseline="0" dirty="0" smtClean="0">
                          <a:solidFill>
                            <a:schemeClr val="dk1"/>
                          </a:solidFill>
                          <a:latin typeface="+mn-lt"/>
                          <a:ea typeface="+mn-ea"/>
                          <a:cs typeface="+mn-cs"/>
                        </a:rPr>
                        <a:t>Amount of one or more transaction, entered into or proposed to be undertaken, in respect of which ruling is sought </a:t>
                      </a:r>
                      <a:r>
                        <a:rPr lang="en-IN" sz="1950" b="1" i="0" u="none" strike="noStrike" kern="1200" baseline="0" dirty="0" smtClean="0">
                          <a:solidFill>
                            <a:schemeClr val="dk1"/>
                          </a:solidFill>
                          <a:latin typeface="+mn-lt"/>
                          <a:ea typeface="+mn-ea"/>
                          <a:cs typeface="+mn-cs"/>
                        </a:rPr>
                        <a:t>does not exceed Rs. 100 crore</a:t>
                      </a:r>
                      <a:r>
                        <a:rPr lang="en-IN" sz="1950" b="0" i="0" u="none" strike="noStrike" kern="1200" baseline="0" dirty="0" smtClean="0">
                          <a:solidFill>
                            <a:schemeClr val="dk1"/>
                          </a:solidFill>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1" i="0" u="none" strike="noStrike" kern="1200" baseline="0" dirty="0" smtClean="0">
                          <a:solidFill>
                            <a:schemeClr val="dk1"/>
                          </a:solidFill>
                          <a:latin typeface="+mn-lt"/>
                          <a:ea typeface="+mn-ea"/>
                          <a:cs typeface="+mn-cs"/>
                        </a:rPr>
                        <a:t>Rs. 2 lacs </a:t>
                      </a:r>
                      <a:r>
                        <a:rPr lang="en-IN" sz="1950" b="0" i="0" u="none" strike="noStrike" kern="1200" baseline="0" dirty="0" smtClean="0">
                          <a:solidFill>
                            <a:schemeClr val="dk1"/>
                          </a:solidFill>
                          <a:latin typeface="+mn-lt"/>
                          <a:ea typeface="+mn-ea"/>
                          <a:cs typeface="+mn-cs"/>
                        </a:rPr>
                        <a:t>	</a:t>
                      </a:r>
                    </a:p>
                    <a:p>
                      <a:endParaRPr lang="en-IN" sz="1950" dirty="0"/>
                    </a:p>
                  </a:txBody>
                  <a:tcPr/>
                </a:tc>
              </a:tr>
              <a:tr h="1264920">
                <a:tc vMerge="1">
                  <a:txBody>
                    <a:bodyPr/>
                    <a:lstStyle/>
                    <a:p>
                      <a:endParaRPr lang="en-IN"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950" b="0" i="0" u="none" strike="noStrike" kern="1200" baseline="0" dirty="0" smtClean="0">
                          <a:solidFill>
                            <a:schemeClr val="dk1"/>
                          </a:solidFill>
                          <a:latin typeface="+mn-lt"/>
                          <a:ea typeface="+mn-ea"/>
                          <a:cs typeface="+mn-cs"/>
                        </a:rPr>
                        <a:t>Amount of one or more transaction, entered into or proposed to be undertaken, in respect of which ruling is sought exceeds Rs. </a:t>
                      </a:r>
                      <a:r>
                        <a:rPr lang="en-IN" sz="1950" b="1" i="0" u="none" strike="noStrike" kern="1200" baseline="0" dirty="0" smtClean="0">
                          <a:solidFill>
                            <a:schemeClr val="dk1"/>
                          </a:solidFill>
                          <a:latin typeface="+mn-lt"/>
                          <a:ea typeface="+mn-ea"/>
                          <a:cs typeface="+mn-cs"/>
                        </a:rPr>
                        <a:t>100 crore but does not exceed Rs. 300 crore.</a:t>
                      </a:r>
                      <a:r>
                        <a:rPr lang="en-IN" sz="1950" b="0" i="0" u="none" strike="noStrike"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1" i="0" u="none" strike="noStrike" kern="1200" baseline="0" dirty="0" smtClean="0">
                          <a:solidFill>
                            <a:schemeClr val="dk1"/>
                          </a:solidFill>
                          <a:latin typeface="+mn-lt"/>
                          <a:ea typeface="+mn-ea"/>
                          <a:cs typeface="+mn-cs"/>
                        </a:rPr>
                        <a:t>Rs. 5 lacs 	</a:t>
                      </a:r>
                    </a:p>
                    <a:p>
                      <a:endParaRPr lang="en-IN" sz="1950" b="1" dirty="0"/>
                    </a:p>
                  </a:txBody>
                  <a:tcPr/>
                </a:tc>
              </a:tr>
              <a:tr h="1084561">
                <a:tc vMerge="1">
                  <a:txBody>
                    <a:bodyPr/>
                    <a:lstStyle/>
                    <a:p>
                      <a:endParaRPr lang="en-IN"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950" b="0" i="0" u="none" strike="noStrike" kern="1200" baseline="0" dirty="0" smtClean="0">
                          <a:solidFill>
                            <a:schemeClr val="dk1"/>
                          </a:solidFill>
                          <a:latin typeface="+mn-lt"/>
                          <a:ea typeface="+mn-ea"/>
                          <a:cs typeface="+mn-cs"/>
                        </a:rPr>
                        <a:t>Amount of one or more transaction, entered into or proposed to be undertaken, in respect of which ruling is sought exceeds </a:t>
                      </a:r>
                      <a:r>
                        <a:rPr lang="en-IN" sz="1950" b="1" i="0" u="none" strike="noStrike" kern="1200" baseline="0" dirty="0" smtClean="0">
                          <a:solidFill>
                            <a:schemeClr val="dk1"/>
                          </a:solidFill>
                          <a:latin typeface="+mn-lt"/>
                          <a:ea typeface="+mn-ea"/>
                          <a:cs typeface="+mn-cs"/>
                        </a:rPr>
                        <a:t>Rs. 300 crore</a:t>
                      </a:r>
                      <a:r>
                        <a:rPr lang="en-IN" sz="1950" b="0" i="0" u="none" strike="noStrike" kern="1200" baseline="0" dirty="0" smtClean="0">
                          <a:solidFill>
                            <a:schemeClr val="dk1"/>
                          </a:solidFill>
                          <a:latin typeface="+mn-lt"/>
                          <a:ea typeface="+mn-ea"/>
                          <a:cs typeface="+mn-cs"/>
                        </a:rPr>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1" i="0" u="none" strike="noStrike" kern="1200" baseline="0" dirty="0" smtClean="0">
                          <a:solidFill>
                            <a:schemeClr val="dk1"/>
                          </a:solidFill>
                          <a:latin typeface="+mn-lt"/>
                          <a:ea typeface="+mn-ea"/>
                          <a:cs typeface="+mn-cs"/>
                        </a:rPr>
                        <a:t>Rs. 10 lacs </a:t>
                      </a:r>
                      <a:r>
                        <a:rPr lang="en-IN" sz="1950" b="0" i="0" u="none" strike="noStrike" kern="1200" baseline="0" dirty="0" smtClean="0">
                          <a:solidFill>
                            <a:schemeClr val="dk1"/>
                          </a:solidFill>
                          <a:latin typeface="+mn-lt"/>
                          <a:ea typeface="+mn-ea"/>
                          <a:cs typeface="+mn-cs"/>
                        </a:rPr>
                        <a:t>	</a:t>
                      </a:r>
                    </a:p>
                    <a:p>
                      <a:endParaRPr lang="en-IN" sz="1950" dirty="0"/>
                    </a:p>
                  </a:txBody>
                  <a:tcPr/>
                </a:tc>
              </a:tr>
              <a:tr h="9229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0" i="0" u="none" strike="noStrike" kern="1200" baseline="0" dirty="0" smtClean="0">
                          <a:solidFill>
                            <a:schemeClr val="dk1"/>
                          </a:solidFill>
                          <a:latin typeface="+mn-lt"/>
                          <a:ea typeface="+mn-ea"/>
                          <a:cs typeface="+mn-cs"/>
                        </a:rPr>
                        <a:t>Any other applicant i.e. PSUs u/s 245N(b)(iii)</a:t>
                      </a:r>
                      <a:endParaRPr lang="en-IN" sz="1950" dirty="0"/>
                    </a:p>
                  </a:txBody>
                  <a:tcPr/>
                </a:tc>
                <a:tc>
                  <a:txBody>
                    <a:bodyPr/>
                    <a:lstStyle/>
                    <a:p>
                      <a:r>
                        <a:rPr lang="en-IN" sz="1950" dirty="0" smtClean="0"/>
                        <a:t>In all cases</a:t>
                      </a:r>
                      <a:endParaRPr lang="en-IN" sz="19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950" b="1" i="0" u="none" strike="noStrike" kern="1200" baseline="0" dirty="0" smtClean="0">
                          <a:solidFill>
                            <a:schemeClr val="dk1"/>
                          </a:solidFill>
                          <a:latin typeface="+mn-lt"/>
                          <a:ea typeface="+mn-ea"/>
                          <a:cs typeface="+mn-cs"/>
                        </a:rPr>
                        <a:t>Rs. 10,000 </a:t>
                      </a:r>
                      <a:r>
                        <a:rPr lang="en-IN" sz="1950" b="0" i="0" u="none" strike="noStrike" kern="1200" baseline="0" dirty="0" smtClean="0">
                          <a:solidFill>
                            <a:schemeClr val="dk1"/>
                          </a:solidFill>
                          <a:latin typeface="+mn-lt"/>
                          <a:ea typeface="+mn-ea"/>
                          <a:cs typeface="+mn-cs"/>
                        </a:rPr>
                        <a:t>	</a:t>
                      </a:r>
                    </a:p>
                    <a:p>
                      <a:endParaRPr lang="en-IN" sz="1950" dirty="0"/>
                    </a:p>
                  </a:txBody>
                  <a:tcPr/>
                </a:tc>
              </a:tr>
            </a:tbl>
          </a:graphicData>
        </a:graphic>
      </p:graphicFrame>
      <p:sp>
        <p:nvSpPr>
          <p:cNvPr id="10" name="Rectangle 9"/>
          <p:cNvSpPr/>
          <p:nvPr/>
        </p:nvSpPr>
        <p:spPr>
          <a:xfrm>
            <a:off x="114300" y="6045200"/>
            <a:ext cx="830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000" dirty="0" smtClean="0"/>
              <a:t>However, PSUs </a:t>
            </a:r>
            <a:r>
              <a:rPr lang="en-IN" sz="2000" dirty="0"/>
              <a:t>filing application u/s </a:t>
            </a:r>
            <a:r>
              <a:rPr lang="en-IN" sz="2000" dirty="0" smtClean="0"/>
              <a:t>245N(a)(ii) </a:t>
            </a:r>
            <a:r>
              <a:rPr lang="en-IN" sz="2000" dirty="0"/>
              <a:t>shall also be subject to slab-wise </a:t>
            </a:r>
            <a:r>
              <a:rPr lang="en-IN" sz="2000" dirty="0" smtClean="0"/>
              <a:t>fees. </a:t>
            </a:r>
            <a:endParaRPr lang="en-IN" sz="2000" dirty="0"/>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39948624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lstStyle/>
          <a:p>
            <a:r>
              <a:rPr lang="en-IN" sz="4000" dirty="0" smtClean="0">
                <a:latin typeface="Calibri" panose="020F0502020204030204" pitchFamily="34" charset="0"/>
              </a:rPr>
              <a:t>Forward to CIT</a:t>
            </a:r>
            <a:endParaRPr lang="en-IN" sz="4000" dirty="0">
              <a:latin typeface="Calibri" panose="020F0502020204030204" pitchFamily="34" charset="0"/>
            </a:endParaRPr>
          </a:p>
        </p:txBody>
      </p:sp>
      <p:sp>
        <p:nvSpPr>
          <p:cNvPr id="3" name="Content Placeholder 2"/>
          <p:cNvSpPr>
            <a:spLocks noGrp="1"/>
          </p:cNvSpPr>
          <p:nvPr>
            <p:ph idx="1"/>
          </p:nvPr>
        </p:nvSpPr>
        <p:spPr>
          <a:xfrm>
            <a:off x="457200" y="1143000"/>
            <a:ext cx="7620000" cy="5181600"/>
          </a:xfrm>
        </p:spPr>
        <p:txBody>
          <a:bodyPr>
            <a:noAutofit/>
          </a:bodyPr>
          <a:lstStyle/>
          <a:p>
            <a:pPr algn="just">
              <a:spcAft>
                <a:spcPts val="1000"/>
              </a:spcAft>
            </a:pPr>
            <a:r>
              <a:rPr lang="en-IN" sz="2400" b="1" dirty="0" smtClean="0">
                <a:latin typeface="Calibri" panose="020F0502020204030204" pitchFamily="34" charset="0"/>
              </a:rPr>
              <a:t>Application forwarded</a:t>
            </a:r>
            <a:r>
              <a:rPr lang="en-IN" sz="2400" dirty="0" smtClean="0">
                <a:latin typeface="Calibri" panose="020F0502020204030204" pitchFamily="34" charset="0"/>
              </a:rPr>
              <a:t> </a:t>
            </a:r>
            <a:r>
              <a:rPr lang="en-IN" sz="2400" dirty="0">
                <a:latin typeface="Calibri" panose="020F0502020204030204" pitchFamily="34" charset="0"/>
              </a:rPr>
              <a:t>to the </a:t>
            </a:r>
            <a:r>
              <a:rPr lang="en-IN" sz="2400" dirty="0" smtClean="0">
                <a:latin typeface="Calibri" panose="020F0502020204030204" pitchFamily="34" charset="0"/>
              </a:rPr>
              <a:t>Jurisdictional Principal Commissioner / Commissioner [CIT]. </a:t>
            </a:r>
          </a:p>
          <a:p>
            <a:pPr algn="just">
              <a:spcAft>
                <a:spcPts val="1000"/>
              </a:spcAft>
            </a:pPr>
            <a:r>
              <a:rPr lang="en-IN" sz="2400" dirty="0" smtClean="0">
                <a:latin typeface="Calibri" panose="020F0502020204030204" pitchFamily="34" charset="0"/>
              </a:rPr>
              <a:t>If considered necessary, AAR can call for </a:t>
            </a:r>
            <a:r>
              <a:rPr lang="en-IN" sz="2400" b="1" dirty="0" smtClean="0">
                <a:latin typeface="Calibri" panose="020F0502020204030204" pitchFamily="34" charset="0"/>
              </a:rPr>
              <a:t>relevant </a:t>
            </a:r>
            <a:r>
              <a:rPr lang="en-IN" sz="2400" b="1" dirty="0">
                <a:latin typeface="Calibri" panose="020F0502020204030204" pitchFamily="34" charset="0"/>
              </a:rPr>
              <a:t>records </a:t>
            </a:r>
            <a:r>
              <a:rPr lang="en-IN" sz="2400" dirty="0" smtClean="0">
                <a:latin typeface="Calibri" panose="020F0502020204030204" pitchFamily="34" charset="0"/>
              </a:rPr>
              <a:t>from the CIT</a:t>
            </a:r>
            <a:endParaRPr lang="en-IN" sz="2400" dirty="0">
              <a:latin typeface="Calibri" panose="020F0502020204030204" pitchFamily="34" charset="0"/>
            </a:endParaRPr>
          </a:p>
          <a:p>
            <a:pPr algn="just">
              <a:spcAft>
                <a:spcPts val="1000"/>
              </a:spcAft>
            </a:pPr>
            <a:r>
              <a:rPr lang="en-IN" sz="2400" dirty="0" smtClean="0">
                <a:latin typeface="Calibri" panose="020F0502020204030204" pitchFamily="34" charset="0"/>
              </a:rPr>
              <a:t>Where applicant  is not assessed to tax, </a:t>
            </a:r>
            <a:r>
              <a:rPr lang="en-IN" sz="2400" b="1" dirty="0" smtClean="0">
                <a:latin typeface="Calibri" panose="020F0502020204030204" pitchFamily="34" charset="0"/>
              </a:rPr>
              <a:t>CBDT to designate </a:t>
            </a:r>
            <a:r>
              <a:rPr lang="en-IN" sz="2400" b="1" dirty="0">
                <a:latin typeface="Calibri" panose="020F0502020204030204" pitchFamily="34" charset="0"/>
              </a:rPr>
              <a:t>a </a:t>
            </a:r>
            <a:r>
              <a:rPr lang="en-IN" sz="2400" b="1" dirty="0" smtClean="0">
                <a:latin typeface="Calibri" panose="020F0502020204030204" pitchFamily="34" charset="0"/>
              </a:rPr>
              <a:t>CIT</a:t>
            </a:r>
            <a:r>
              <a:rPr lang="en-IN" sz="2400" dirty="0" smtClean="0">
                <a:latin typeface="Calibri" panose="020F0502020204030204" pitchFamily="34" charset="0"/>
              </a:rPr>
              <a:t> within </a:t>
            </a:r>
            <a:r>
              <a:rPr lang="en-IN" sz="2400" dirty="0">
                <a:latin typeface="Calibri" panose="020F0502020204030204" pitchFamily="34" charset="0"/>
              </a:rPr>
              <a:t>two </a:t>
            </a:r>
            <a:r>
              <a:rPr lang="en-IN" sz="2400" dirty="0" smtClean="0">
                <a:latin typeface="Calibri" panose="020F0502020204030204" pitchFamily="34" charset="0"/>
              </a:rPr>
              <a:t>weeks. [Rule 13(1</a:t>
            </a:r>
            <a:r>
              <a:rPr lang="en-IN" sz="2400" dirty="0">
                <a:latin typeface="Calibri" panose="020F0502020204030204" pitchFamily="34" charset="0"/>
              </a:rPr>
              <a:t>) of the Procedure </a:t>
            </a:r>
            <a:r>
              <a:rPr lang="en-IN" sz="2400" dirty="0" smtClean="0">
                <a:latin typeface="Calibri" panose="020F0502020204030204" pitchFamily="34" charset="0"/>
              </a:rPr>
              <a:t>Rules]</a:t>
            </a:r>
          </a:p>
          <a:p>
            <a:pPr algn="just">
              <a:spcAft>
                <a:spcPts val="1000"/>
              </a:spcAft>
            </a:pPr>
            <a:r>
              <a:rPr lang="en-IN" sz="2400" dirty="0" smtClean="0">
                <a:latin typeface="Calibri" panose="020F0502020204030204" pitchFamily="34" charset="0"/>
              </a:rPr>
              <a:t>CIT to </a:t>
            </a:r>
            <a:r>
              <a:rPr lang="en-IN" sz="2400" b="1" dirty="0" smtClean="0">
                <a:latin typeface="Calibri" panose="020F0502020204030204" pitchFamily="34" charset="0"/>
              </a:rPr>
              <a:t>provide comments</a:t>
            </a:r>
            <a:r>
              <a:rPr lang="en-IN" sz="2400" dirty="0" smtClean="0">
                <a:latin typeface="Calibri" panose="020F0502020204030204" pitchFamily="34" charset="0"/>
              </a:rPr>
              <a:t> on the </a:t>
            </a:r>
            <a:r>
              <a:rPr lang="en-IN" sz="2400" dirty="0">
                <a:latin typeface="Calibri" panose="020F0502020204030204" pitchFamily="34" charset="0"/>
              </a:rPr>
              <a:t>contents of the </a:t>
            </a:r>
            <a:r>
              <a:rPr lang="en-IN" sz="2400" dirty="0" smtClean="0">
                <a:latin typeface="Calibri" panose="020F0502020204030204" pitchFamily="34" charset="0"/>
              </a:rPr>
              <a:t>application. [Rule 13(2) of the Procedure Rules]</a:t>
            </a:r>
            <a:endParaRPr lang="en-IN" sz="2400" dirty="0">
              <a:latin typeface="Calibri" panose="020F0502020204030204" pitchFamily="34" charset="0"/>
            </a:endParaRPr>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33914308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116186" cy="1143000"/>
          </a:xfrm>
        </p:spPr>
        <p:txBody>
          <a:bodyPr/>
          <a:lstStyle/>
          <a:p>
            <a:r>
              <a:rPr lang="en-IN" sz="4000" dirty="0" smtClean="0">
                <a:latin typeface="+mn-lt"/>
              </a:rPr>
              <a:t>Examination &amp; Hearing by AAR u/s 245R</a:t>
            </a:r>
            <a:endParaRPr lang="en-IN" sz="4000" dirty="0">
              <a:latin typeface="+mn-lt"/>
            </a:endParaRPr>
          </a:p>
        </p:txBody>
      </p:sp>
      <p:sp>
        <p:nvSpPr>
          <p:cNvPr id="3" name="Content Placeholder 2"/>
          <p:cNvSpPr>
            <a:spLocks noGrp="1"/>
          </p:cNvSpPr>
          <p:nvPr>
            <p:ph idx="1"/>
          </p:nvPr>
        </p:nvSpPr>
        <p:spPr>
          <a:xfrm>
            <a:off x="0" y="762000"/>
            <a:ext cx="8458200" cy="4724400"/>
          </a:xfrm>
        </p:spPr>
        <p:txBody>
          <a:bodyPr>
            <a:noAutofit/>
          </a:bodyPr>
          <a:lstStyle/>
          <a:p>
            <a:pPr algn="just">
              <a:buClrTx/>
            </a:pPr>
            <a:r>
              <a:rPr lang="en-IN" sz="2000" b="1" dirty="0" smtClean="0"/>
              <a:t>Two staged proceedings:</a:t>
            </a:r>
          </a:p>
          <a:p>
            <a:pPr lvl="1" algn="just">
              <a:buClrTx/>
            </a:pPr>
            <a:r>
              <a:rPr lang="en-IN" dirty="0" smtClean="0"/>
              <a:t>AAR may allow or reject the application and pass an order u/s 245R(2</a:t>
            </a:r>
            <a:r>
              <a:rPr lang="en-IN" dirty="0"/>
              <a:t>). In case the Authority decides to admit the application, it is empowered to collect or receive additional material. </a:t>
            </a:r>
            <a:endParaRPr lang="en-IN" dirty="0" smtClean="0"/>
          </a:p>
          <a:p>
            <a:pPr lvl="1" algn="just">
              <a:buClrTx/>
            </a:pPr>
            <a:r>
              <a:rPr lang="en-IN" dirty="0" smtClean="0"/>
              <a:t>Determination of questions raised in the application and pronouncement of ruling – order u/s 245R(4). </a:t>
            </a:r>
          </a:p>
          <a:p>
            <a:pPr>
              <a:buClrTx/>
            </a:pPr>
            <a:r>
              <a:rPr lang="en-US" sz="2000" dirty="0" smtClean="0"/>
              <a:t>Applicant to be given a reasonable opportunity to be </a:t>
            </a:r>
            <a:r>
              <a:rPr lang="en-US" sz="2000" b="1" dirty="0" smtClean="0"/>
              <a:t>heard before rejection.</a:t>
            </a:r>
          </a:p>
          <a:p>
            <a:pPr algn="just">
              <a:buClrTx/>
            </a:pPr>
            <a:r>
              <a:rPr lang="en-IN" sz="2000" dirty="0" smtClean="0"/>
              <a:t>The AAR </a:t>
            </a:r>
            <a:r>
              <a:rPr lang="en-IN" sz="2000" b="1" dirty="0" smtClean="0"/>
              <a:t>shall not allow </a:t>
            </a:r>
            <a:r>
              <a:rPr lang="en-IN" sz="2000" dirty="0" smtClean="0"/>
              <a:t>the application where the question raised in the application-</a:t>
            </a:r>
          </a:p>
          <a:p>
            <a:pPr marL="925830" lvl="1" indent="-514350" algn="just">
              <a:buClrTx/>
              <a:buFont typeface="+mj-lt"/>
              <a:buAutoNum type="romanLcPeriod"/>
            </a:pPr>
            <a:r>
              <a:rPr lang="en-IN" dirty="0" smtClean="0"/>
              <a:t>is already </a:t>
            </a:r>
            <a:r>
              <a:rPr lang="en-IN" b="1" dirty="0" smtClean="0"/>
              <a:t>pending before any income tax authority </a:t>
            </a:r>
            <a:r>
              <a:rPr lang="en-IN" dirty="0" smtClean="0"/>
              <a:t>or Appellate Tribunal or Court. </a:t>
            </a:r>
          </a:p>
          <a:p>
            <a:pPr marL="925830" lvl="1" indent="-514350" algn="just">
              <a:buClrTx/>
              <a:buFont typeface="+mj-lt"/>
              <a:buAutoNum type="romanLcPeriod"/>
            </a:pPr>
            <a:r>
              <a:rPr lang="en-IN" dirty="0" smtClean="0"/>
              <a:t>involves </a:t>
            </a:r>
            <a:r>
              <a:rPr lang="en-IN" b="1" dirty="0" smtClean="0"/>
              <a:t>determination of fair market value </a:t>
            </a:r>
            <a:r>
              <a:rPr lang="en-IN" dirty="0" smtClean="0"/>
              <a:t>of any property. </a:t>
            </a:r>
          </a:p>
          <a:p>
            <a:pPr marL="925830" lvl="1" indent="-514350" algn="just">
              <a:buClrTx/>
              <a:buFont typeface="+mj-lt"/>
              <a:buAutoNum type="romanLcPeriod"/>
            </a:pPr>
            <a:r>
              <a:rPr lang="en-IN" dirty="0" smtClean="0"/>
              <a:t>relates to a transaction or issue </a:t>
            </a:r>
            <a:r>
              <a:rPr lang="en-IN" b="1" dirty="0" smtClean="0"/>
              <a:t>designed prima-facie for avoidance of tax, </a:t>
            </a:r>
            <a:r>
              <a:rPr lang="en-IN" dirty="0" smtClean="0"/>
              <a:t>except in case of public sector undertakings. </a:t>
            </a:r>
            <a:endParaRPr lang="en-IN" dirty="0"/>
          </a:p>
          <a:p>
            <a:pPr algn="just">
              <a:buClrTx/>
            </a:pPr>
            <a:r>
              <a:rPr lang="en-US" sz="2000" dirty="0"/>
              <a:t>In addition to above AAR has </a:t>
            </a:r>
            <a:r>
              <a:rPr lang="en-US" sz="2000" b="1" dirty="0"/>
              <a:t>discretion to refuse </a:t>
            </a:r>
            <a:r>
              <a:rPr lang="en-US" sz="2000" dirty="0"/>
              <a:t>an </a:t>
            </a:r>
            <a:r>
              <a:rPr lang="en-US" sz="2000" dirty="0" smtClean="0"/>
              <a:t>application in exceptional cases.</a:t>
            </a:r>
            <a:endParaRPr lang="en-IN" sz="2000" dirty="0"/>
          </a:p>
          <a:p>
            <a:pPr marL="925830" lvl="1" indent="-514350" algn="just">
              <a:buClrTx/>
              <a:buFont typeface="+mj-lt"/>
              <a:buAutoNum type="romanLcPeriod"/>
            </a:pPr>
            <a:endParaRPr lang="en-IN" dirty="0" smtClean="0"/>
          </a:p>
        </p:txBody>
      </p:sp>
      <p:sp>
        <p:nvSpPr>
          <p:cNvPr id="4" name="Rectangle 3"/>
          <p:cNvSpPr/>
          <p:nvPr/>
        </p:nvSpPr>
        <p:spPr>
          <a:xfrm>
            <a:off x="207335" y="5648960"/>
            <a:ext cx="8268586"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100" dirty="0" smtClean="0"/>
              <a:t>In section 245R(2) the word 'allow</a:t>
            </a:r>
            <a:r>
              <a:rPr lang="en-IN" sz="2100" dirty="0"/>
              <a:t>' has been used as synonymous with 'admit</a:t>
            </a:r>
            <a:r>
              <a:rPr lang="en-IN" sz="2100" dirty="0" smtClean="0"/>
              <a:t>'. In </a:t>
            </a:r>
            <a:r>
              <a:rPr lang="en-IN" sz="2100" dirty="0"/>
              <a:t>other words, after examining the </a:t>
            </a:r>
            <a:r>
              <a:rPr lang="en-IN" sz="2100" dirty="0" smtClean="0"/>
              <a:t>records, the </a:t>
            </a:r>
            <a:r>
              <a:rPr lang="en-IN" sz="2100" dirty="0"/>
              <a:t>Authority either admits or rejects the </a:t>
            </a:r>
            <a:r>
              <a:rPr lang="en-IN" sz="2100" dirty="0" smtClean="0"/>
              <a:t>application. </a:t>
            </a:r>
            <a:endParaRPr lang="en-IN" sz="2100"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915640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153400" cy="792162"/>
          </a:xfrm>
        </p:spPr>
        <p:txBody>
          <a:bodyPr/>
          <a:lstStyle/>
          <a:p>
            <a:r>
              <a:rPr lang="en-US" sz="3600" dirty="0" smtClean="0">
                <a:latin typeface="+mn-lt"/>
              </a:rPr>
              <a:t>Meaning </a:t>
            </a:r>
            <a:r>
              <a:rPr lang="en-US" sz="3600" dirty="0">
                <a:latin typeface="+mn-lt"/>
              </a:rPr>
              <a:t>of </a:t>
            </a:r>
            <a:r>
              <a:rPr lang="en-US" sz="3600" dirty="0" smtClean="0">
                <a:latin typeface="+mn-lt"/>
              </a:rPr>
              <a:t>‘pendency </a:t>
            </a:r>
            <a:r>
              <a:rPr lang="en-US" sz="3600" dirty="0">
                <a:latin typeface="+mn-lt"/>
              </a:rPr>
              <a:t>before tax </a:t>
            </a:r>
            <a:r>
              <a:rPr lang="en-US" sz="3600" dirty="0" smtClean="0">
                <a:latin typeface="+mn-lt"/>
              </a:rPr>
              <a:t>authorities’</a:t>
            </a:r>
            <a:r>
              <a:rPr lang="en-US" sz="3600" dirty="0">
                <a:latin typeface="+mn-lt"/>
              </a:rPr>
              <a:t/>
            </a:r>
            <a:br>
              <a:rPr lang="en-US" sz="3600" dirty="0">
                <a:latin typeface="+mn-lt"/>
              </a:rPr>
            </a:br>
            <a:endParaRPr lang="en-IN" sz="3600" dirty="0">
              <a:latin typeface="+mn-lt"/>
            </a:endParaRPr>
          </a:p>
        </p:txBody>
      </p:sp>
      <p:sp>
        <p:nvSpPr>
          <p:cNvPr id="3" name="Content Placeholder 2"/>
          <p:cNvSpPr>
            <a:spLocks noGrp="1"/>
          </p:cNvSpPr>
          <p:nvPr>
            <p:ph idx="1"/>
          </p:nvPr>
        </p:nvSpPr>
        <p:spPr>
          <a:xfrm>
            <a:off x="0" y="762000"/>
            <a:ext cx="8458200" cy="5943600"/>
          </a:xfrm>
        </p:spPr>
        <p:txBody>
          <a:bodyPr>
            <a:noAutofit/>
          </a:bodyPr>
          <a:lstStyle/>
          <a:p>
            <a:pPr algn="just">
              <a:lnSpc>
                <a:spcPct val="125000"/>
              </a:lnSpc>
              <a:spcBef>
                <a:spcPts val="600"/>
              </a:spcBef>
            </a:pPr>
            <a:r>
              <a:rPr lang="en-IN" sz="2050" dirty="0" smtClean="0"/>
              <a:t>The words ‘</a:t>
            </a:r>
            <a:r>
              <a:rPr lang="en-IN" sz="2050" b="1" dirty="0" smtClean="0"/>
              <a:t>already pending’ u/s 245R(2) </a:t>
            </a:r>
            <a:r>
              <a:rPr lang="en-IN" sz="2050" dirty="0" smtClean="0"/>
              <a:t>mean already pending as on the date of application and not any future date.</a:t>
            </a:r>
          </a:p>
          <a:p>
            <a:pPr lvl="1" algn="just">
              <a:lnSpc>
                <a:spcPct val="125000"/>
              </a:lnSpc>
              <a:spcBef>
                <a:spcPts val="600"/>
              </a:spcBef>
            </a:pPr>
            <a:r>
              <a:rPr lang="en-US" sz="2050" dirty="0">
                <a:solidFill>
                  <a:schemeClr val="dk1"/>
                </a:solidFill>
              </a:rPr>
              <a:t>Monte Harris vs. CIT</a:t>
            </a:r>
            <a:r>
              <a:rPr lang="en-US" sz="2050" dirty="0" smtClean="0">
                <a:solidFill>
                  <a:schemeClr val="dk1"/>
                </a:solidFill>
              </a:rPr>
              <a:t>, [</a:t>
            </a:r>
            <a:r>
              <a:rPr lang="en-US" sz="2050" dirty="0">
                <a:solidFill>
                  <a:schemeClr val="dk1"/>
                </a:solidFill>
              </a:rPr>
              <a:t>1995] 82 Taxman 365; Amir Zai Sangin vs. CIT,</a:t>
            </a:r>
            <a:r>
              <a:rPr lang="en-US" sz="2050" b="1" dirty="0">
                <a:solidFill>
                  <a:schemeClr val="dk1"/>
                </a:solidFill>
              </a:rPr>
              <a:t> </a:t>
            </a:r>
            <a:r>
              <a:rPr lang="en-US" sz="2050" dirty="0">
                <a:solidFill>
                  <a:schemeClr val="dk1"/>
                </a:solidFill>
              </a:rPr>
              <a:t>[1999] 104 Taxman </a:t>
            </a:r>
            <a:r>
              <a:rPr lang="en-US" sz="2050" dirty="0" smtClean="0">
                <a:solidFill>
                  <a:schemeClr val="dk1"/>
                </a:solidFill>
              </a:rPr>
              <a:t>179; </a:t>
            </a:r>
            <a:r>
              <a:rPr lang="en-US" sz="2050" dirty="0">
                <a:solidFill>
                  <a:schemeClr val="dk1"/>
                </a:solidFill>
              </a:rPr>
              <a:t>Mustaq Ahmed, In re, [2007] 163 Taxman </a:t>
            </a:r>
            <a:r>
              <a:rPr lang="en-US" sz="2050" dirty="0" smtClean="0">
                <a:solidFill>
                  <a:schemeClr val="dk1"/>
                </a:solidFill>
              </a:rPr>
              <a:t>638</a:t>
            </a:r>
          </a:p>
          <a:p>
            <a:pPr algn="just">
              <a:lnSpc>
                <a:spcPct val="125000"/>
              </a:lnSpc>
              <a:spcBef>
                <a:spcPts val="600"/>
              </a:spcBef>
            </a:pPr>
            <a:r>
              <a:rPr lang="en-IN" sz="2050" dirty="0" smtClean="0"/>
              <a:t>Whether </a:t>
            </a:r>
            <a:r>
              <a:rPr lang="en-IN" sz="2050" b="1" dirty="0"/>
              <a:t>pendency of appeal in case of a payee</a:t>
            </a:r>
            <a:r>
              <a:rPr lang="en-IN" sz="2050" dirty="0"/>
              <a:t>, acts as a bar against payer’s right to seek ruling on issue of applicability of TDS provisions/rate of TDS?- No </a:t>
            </a:r>
            <a:endParaRPr lang="en-IN" sz="2050" dirty="0" smtClean="0"/>
          </a:p>
          <a:p>
            <a:pPr lvl="1" algn="just">
              <a:lnSpc>
                <a:spcPct val="125000"/>
              </a:lnSpc>
              <a:spcBef>
                <a:spcPts val="600"/>
              </a:spcBef>
            </a:pPr>
            <a:r>
              <a:rPr lang="en-US" sz="2050" dirty="0">
                <a:solidFill>
                  <a:schemeClr val="dk1"/>
                </a:solidFill>
              </a:rPr>
              <a:t>Airports Authority of India, [2008] 168 Taxman 158 </a:t>
            </a:r>
          </a:p>
          <a:p>
            <a:pPr algn="just">
              <a:lnSpc>
                <a:spcPct val="125000"/>
              </a:lnSpc>
              <a:spcBef>
                <a:spcPts val="600"/>
              </a:spcBef>
            </a:pPr>
            <a:r>
              <a:rPr lang="en-IN" sz="2050" dirty="0" smtClean="0"/>
              <a:t>Can </a:t>
            </a:r>
            <a:r>
              <a:rPr lang="en-IN" sz="2050" dirty="0"/>
              <a:t>a ruling be sought even if </a:t>
            </a:r>
            <a:r>
              <a:rPr lang="en-IN" sz="2050" b="1" dirty="0"/>
              <a:t>alternate remed</a:t>
            </a:r>
            <a:r>
              <a:rPr lang="en-IN" sz="2050" dirty="0"/>
              <a:t>y to make an application u/s 195(2) is available?- Yes</a:t>
            </a:r>
          </a:p>
          <a:p>
            <a:pPr lvl="1" algn="just">
              <a:lnSpc>
                <a:spcPct val="125000"/>
              </a:lnSpc>
              <a:spcBef>
                <a:spcPts val="600"/>
              </a:spcBef>
            </a:pPr>
            <a:r>
              <a:rPr lang="en-US" sz="2050" dirty="0">
                <a:solidFill>
                  <a:schemeClr val="dk1"/>
                </a:solidFill>
              </a:rPr>
              <a:t>Airports Authority of India, [2008] 168 Taxman 158 </a:t>
            </a:r>
          </a:p>
          <a:p>
            <a:pPr algn="just">
              <a:lnSpc>
                <a:spcPct val="125000"/>
              </a:lnSpc>
              <a:spcBef>
                <a:spcPts val="600"/>
              </a:spcBef>
            </a:pPr>
            <a:r>
              <a:rPr lang="en-US" sz="2050" dirty="0"/>
              <a:t>Mere </a:t>
            </a:r>
            <a:r>
              <a:rPr lang="en-US" sz="2050" b="1" dirty="0"/>
              <a:t>pendency of application u/s 195/197 </a:t>
            </a:r>
            <a:r>
              <a:rPr lang="en-US" sz="2050" dirty="0"/>
              <a:t>or revision u/s 263, is no bar </a:t>
            </a:r>
          </a:p>
          <a:p>
            <a:pPr lvl="1" algn="just"/>
            <a:r>
              <a:rPr lang="en-US" sz="2050" dirty="0">
                <a:solidFill>
                  <a:schemeClr val="dk1"/>
                </a:solidFill>
              </a:rPr>
              <a:t>SEPCOIII Electric Power Construction Corpn.,[2011] 13 taxmann.com </a:t>
            </a:r>
            <a:r>
              <a:rPr lang="en-US" sz="2050" dirty="0" smtClean="0">
                <a:solidFill>
                  <a:schemeClr val="dk1"/>
                </a:solidFill>
              </a:rPr>
              <a:t>158</a:t>
            </a:r>
            <a:r>
              <a:rPr lang="en-US" sz="2050" b="1" dirty="0">
                <a:solidFill>
                  <a:schemeClr val="dk1"/>
                </a:solidFill>
              </a:rPr>
              <a:t>.</a:t>
            </a:r>
            <a:endParaRPr lang="en-IN" sz="2050" dirty="0"/>
          </a:p>
        </p:txBody>
      </p:sp>
      <p:sp>
        <p:nvSpPr>
          <p:cNvPr id="6" name="Rectangle 5"/>
          <p:cNvSpPr/>
          <p:nvPr/>
        </p:nvSpPr>
        <p:spPr>
          <a:xfrm>
            <a:off x="8305800" y="66294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402045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153400" cy="868362"/>
          </a:xfrm>
        </p:spPr>
        <p:txBody>
          <a:bodyPr/>
          <a:lstStyle/>
          <a:p>
            <a:r>
              <a:rPr lang="en-US" sz="3600" dirty="0">
                <a:latin typeface="+mn-lt"/>
              </a:rPr>
              <a:t>Meaning of </a:t>
            </a:r>
            <a:r>
              <a:rPr lang="en-US" sz="3600" dirty="0" smtClean="0">
                <a:latin typeface="+mn-lt"/>
              </a:rPr>
              <a:t>‘pendency </a:t>
            </a:r>
            <a:r>
              <a:rPr lang="en-US" sz="3600" dirty="0">
                <a:latin typeface="+mn-lt"/>
              </a:rPr>
              <a:t>before tax </a:t>
            </a:r>
            <a:r>
              <a:rPr lang="en-US" sz="3600" dirty="0" smtClean="0">
                <a:latin typeface="+mn-lt"/>
              </a:rPr>
              <a:t>authorities’</a:t>
            </a:r>
            <a:r>
              <a:rPr lang="en-US" sz="3600" dirty="0">
                <a:latin typeface="+mn-lt"/>
              </a:rPr>
              <a:t/>
            </a:r>
            <a:br>
              <a:rPr lang="en-US" sz="3600" dirty="0">
                <a:latin typeface="+mn-lt"/>
              </a:rPr>
            </a:br>
            <a:endParaRPr lang="en-IN" sz="3600" dirty="0">
              <a:latin typeface="+mn-lt"/>
            </a:endParaRPr>
          </a:p>
        </p:txBody>
      </p:sp>
      <p:sp>
        <p:nvSpPr>
          <p:cNvPr id="3" name="Content Placeholder 2"/>
          <p:cNvSpPr>
            <a:spLocks noGrp="1"/>
          </p:cNvSpPr>
          <p:nvPr>
            <p:ph idx="1"/>
          </p:nvPr>
        </p:nvSpPr>
        <p:spPr>
          <a:xfrm>
            <a:off x="0" y="609600"/>
            <a:ext cx="8458200" cy="5943600"/>
          </a:xfrm>
        </p:spPr>
        <p:txBody>
          <a:bodyPr>
            <a:noAutofit/>
          </a:bodyPr>
          <a:lstStyle/>
          <a:p>
            <a:pPr marL="114300" indent="0" algn="just">
              <a:lnSpc>
                <a:spcPct val="125000"/>
              </a:lnSpc>
              <a:spcBef>
                <a:spcPts val="600"/>
              </a:spcBef>
              <a:buNone/>
            </a:pPr>
            <a:r>
              <a:rPr lang="en-IN" sz="2000" b="1" dirty="0"/>
              <a:t>Whether question can be said to be pending if ROI is filed before filing of application but no notice u/s 143(2) is issued</a:t>
            </a:r>
            <a:r>
              <a:rPr lang="en-IN" sz="2000" b="1" dirty="0" smtClean="0"/>
              <a:t>? </a:t>
            </a:r>
          </a:p>
          <a:p>
            <a:pPr algn="just">
              <a:lnSpc>
                <a:spcPct val="125000"/>
              </a:lnSpc>
              <a:spcBef>
                <a:spcPts val="600"/>
              </a:spcBef>
            </a:pPr>
            <a:r>
              <a:rPr lang="en-IN" sz="2000" b="1" dirty="0" smtClean="0"/>
              <a:t>ROI filed &amp; notice u/s 143(2) is not issued: Considered ‘Not Pending’</a:t>
            </a:r>
            <a:endParaRPr lang="en-IN" sz="2000" b="1" dirty="0"/>
          </a:p>
          <a:p>
            <a:pPr marL="457200" lvl="1" algn="just">
              <a:spcBef>
                <a:spcPts val="600"/>
              </a:spcBef>
            </a:pPr>
            <a:r>
              <a:rPr lang="en-US" sz="1800" b="1" dirty="0">
                <a:solidFill>
                  <a:schemeClr val="dk1"/>
                </a:solidFill>
              </a:rPr>
              <a:t>Sin Oceanic Shipping ASA Norway vs. AAR, [2014] 41 taxmann.com 444 (SC), </a:t>
            </a:r>
            <a:endParaRPr lang="en-US" sz="1800" b="1" dirty="0" smtClean="0">
              <a:solidFill>
                <a:schemeClr val="dk1"/>
              </a:solidFill>
            </a:endParaRPr>
          </a:p>
          <a:p>
            <a:pPr marL="457200" lvl="1" indent="0" algn="just">
              <a:spcBef>
                <a:spcPts val="600"/>
              </a:spcBef>
              <a:buNone/>
            </a:pPr>
            <a:r>
              <a:rPr lang="en-US" sz="1800" dirty="0" smtClean="0">
                <a:solidFill>
                  <a:schemeClr val="dk1"/>
                </a:solidFill>
              </a:rPr>
              <a:t>LS </a:t>
            </a:r>
            <a:r>
              <a:rPr lang="en-US" sz="1800" dirty="0">
                <a:solidFill>
                  <a:schemeClr val="dk1"/>
                </a:solidFill>
              </a:rPr>
              <a:t>Cable &amp; System Ltd., Korea Hyderabad Project, [2014] 42 taxmann.com 289, Mitsubishi Corporation, Japan, [2013] 40 taxmann.com 335,</a:t>
            </a:r>
            <a:r>
              <a:rPr lang="en-US" sz="1800" b="1" dirty="0">
                <a:solidFill>
                  <a:schemeClr val="dk1"/>
                </a:solidFill>
              </a:rPr>
              <a:t> </a:t>
            </a:r>
            <a:r>
              <a:rPr lang="en-US" sz="1800" dirty="0">
                <a:solidFill>
                  <a:schemeClr val="dk1"/>
                </a:solidFill>
              </a:rPr>
              <a:t>Aircom International Ltd. UK, [2014] 41 taxmann.com 207; </a:t>
            </a:r>
            <a:r>
              <a:rPr lang="en-US" sz="1800" dirty="0" smtClean="0">
                <a:solidFill>
                  <a:schemeClr val="dk1"/>
                </a:solidFill>
              </a:rPr>
              <a:t>150</a:t>
            </a:r>
            <a:r>
              <a:rPr lang="en-US" sz="1800" dirty="0">
                <a:solidFill>
                  <a:schemeClr val="dk1"/>
                </a:solidFill>
              </a:rPr>
              <a:t>; Jagtar Singh Purewal vs. CIT, [1995] 78 Taxman </a:t>
            </a:r>
            <a:r>
              <a:rPr lang="en-US" sz="1800" dirty="0" smtClean="0">
                <a:solidFill>
                  <a:schemeClr val="dk1"/>
                </a:solidFill>
              </a:rPr>
              <a:t>600</a:t>
            </a:r>
          </a:p>
          <a:p>
            <a:pPr algn="just">
              <a:lnSpc>
                <a:spcPct val="125000"/>
              </a:lnSpc>
              <a:spcBef>
                <a:spcPts val="600"/>
              </a:spcBef>
            </a:pPr>
            <a:r>
              <a:rPr lang="en-IN" sz="2000" b="1" dirty="0"/>
              <a:t>ROI </a:t>
            </a:r>
            <a:r>
              <a:rPr lang="en-IN" sz="2000" b="1" dirty="0" smtClean="0"/>
              <a:t>filed &amp; </a:t>
            </a:r>
            <a:r>
              <a:rPr lang="en-IN" sz="2000" b="1" dirty="0"/>
              <a:t>notice u/s 143(2) is </a:t>
            </a:r>
            <a:r>
              <a:rPr lang="en-IN" sz="2000" b="1" dirty="0" smtClean="0"/>
              <a:t>issued</a:t>
            </a:r>
            <a:r>
              <a:rPr lang="en-IN" sz="2000" b="1" dirty="0"/>
              <a:t>: Considered </a:t>
            </a:r>
            <a:r>
              <a:rPr lang="en-IN" sz="2000" b="1" dirty="0" smtClean="0"/>
              <a:t>‘Pending</a:t>
            </a:r>
            <a:r>
              <a:rPr lang="en-IN" sz="2000" b="1" dirty="0"/>
              <a:t>’</a:t>
            </a:r>
          </a:p>
          <a:p>
            <a:pPr lvl="1" algn="just">
              <a:spcBef>
                <a:spcPts val="600"/>
              </a:spcBef>
            </a:pPr>
            <a:r>
              <a:rPr lang="en-US" sz="1800" dirty="0" smtClean="0">
                <a:solidFill>
                  <a:schemeClr val="dk1"/>
                </a:solidFill>
              </a:rPr>
              <a:t>J </a:t>
            </a:r>
            <a:r>
              <a:rPr lang="en-US" sz="1800" dirty="0">
                <a:solidFill>
                  <a:schemeClr val="dk1"/>
                </a:solidFill>
              </a:rPr>
              <a:t>&amp; P Coats Ltd.[2014] 41 taxmann.com </a:t>
            </a:r>
            <a:r>
              <a:rPr lang="en-US" sz="1800">
                <a:solidFill>
                  <a:schemeClr val="dk1"/>
                </a:solidFill>
              </a:rPr>
              <a:t>210</a:t>
            </a:r>
            <a:r>
              <a:rPr lang="en-US" sz="1800" smtClean="0">
                <a:solidFill>
                  <a:schemeClr val="dk1"/>
                </a:solidFill>
              </a:rPr>
              <a:t>; Hyosung </a:t>
            </a:r>
            <a:r>
              <a:rPr lang="en-US" sz="1800" dirty="0">
                <a:solidFill>
                  <a:schemeClr val="dk1"/>
                </a:solidFill>
              </a:rPr>
              <a:t>Corporation, Korea, [2013] 36 taxmann.com</a:t>
            </a:r>
          </a:p>
          <a:p>
            <a:pPr algn="just">
              <a:spcBef>
                <a:spcPts val="600"/>
              </a:spcBef>
            </a:pPr>
            <a:r>
              <a:rPr lang="en-US" sz="2000" b="1" dirty="0">
                <a:solidFill>
                  <a:schemeClr val="dk1"/>
                </a:solidFill>
              </a:rPr>
              <a:t>Earlier position</a:t>
            </a:r>
            <a:r>
              <a:rPr lang="en-US" sz="2000" dirty="0">
                <a:solidFill>
                  <a:schemeClr val="dk1"/>
                </a:solidFill>
              </a:rPr>
              <a:t>: </a:t>
            </a:r>
            <a:r>
              <a:rPr lang="en-IN" sz="2000" b="1" dirty="0">
                <a:solidFill>
                  <a:schemeClr val="dk1"/>
                </a:solidFill>
              </a:rPr>
              <a:t>Date of filing of the return is the relevant date</a:t>
            </a:r>
            <a:r>
              <a:rPr lang="en-IN" sz="2000" dirty="0">
                <a:solidFill>
                  <a:schemeClr val="dk1"/>
                </a:solidFill>
              </a:rPr>
              <a:t> to consider the applicability of 245R(2) of the Act</a:t>
            </a:r>
            <a:r>
              <a:rPr lang="en-IN" sz="2000" dirty="0" smtClean="0">
                <a:solidFill>
                  <a:schemeClr val="dk1"/>
                </a:solidFill>
              </a:rPr>
              <a:t>.</a:t>
            </a:r>
          </a:p>
          <a:p>
            <a:pPr lvl="1" algn="just">
              <a:spcBef>
                <a:spcPts val="600"/>
              </a:spcBef>
            </a:pPr>
            <a:r>
              <a:rPr lang="en-IN" sz="1600" dirty="0" smtClean="0">
                <a:solidFill>
                  <a:schemeClr val="dk1"/>
                </a:solidFill>
              </a:rPr>
              <a:t>Foster </a:t>
            </a:r>
            <a:r>
              <a:rPr lang="en-IN" sz="1600" dirty="0">
                <a:solidFill>
                  <a:schemeClr val="dk1"/>
                </a:solidFill>
              </a:rPr>
              <a:t>Wheeler France SA, AAR No. 963 of 2010; </a:t>
            </a:r>
            <a:r>
              <a:rPr lang="en-US" sz="1600" dirty="0">
                <a:solidFill>
                  <a:schemeClr val="dk1"/>
                </a:solidFill>
              </a:rPr>
              <a:t>NetApp B.V., [2012] 19 taxmann.com 79 (AAR); Wavefield Inseis </a:t>
            </a:r>
            <a:r>
              <a:rPr lang="en-US" sz="1600" dirty="0" smtClean="0">
                <a:solidFill>
                  <a:schemeClr val="dk1"/>
                </a:solidFill>
              </a:rPr>
              <a:t>ASA, </a:t>
            </a:r>
            <a:r>
              <a:rPr lang="en-US" sz="1600" dirty="0">
                <a:solidFill>
                  <a:schemeClr val="dk1"/>
                </a:solidFill>
              </a:rPr>
              <a:t>[2013] 33 taxmann.com 545;Red Hat India (P.) Ltd. [2012] 18 taxmann.com 259; GTB Invest ASA, [2012] 18 taxmann.com 262; </a:t>
            </a:r>
            <a:r>
              <a:rPr lang="en-IN" sz="1600" dirty="0"/>
              <a:t>NetApp B.V. vs. AAR, </a:t>
            </a:r>
            <a:r>
              <a:rPr lang="en-US" sz="1600" dirty="0">
                <a:solidFill>
                  <a:schemeClr val="dk1"/>
                </a:solidFill>
              </a:rPr>
              <a:t>[2012] 24 taxmann.com 174 (</a:t>
            </a:r>
            <a:r>
              <a:rPr lang="en-US" sz="1600" dirty="0" smtClean="0">
                <a:solidFill>
                  <a:schemeClr val="dk1"/>
                </a:solidFill>
              </a:rPr>
              <a:t>Delhi HC); SepcoIII Electric Power Corporation, [2012] 340 ITR 225; Sepco III </a:t>
            </a:r>
            <a:r>
              <a:rPr lang="en-US" sz="1600" dirty="0">
                <a:solidFill>
                  <a:schemeClr val="dk1"/>
                </a:solidFill>
              </a:rPr>
              <a:t>Electric Power Corporation, [2012] 340 ITR </a:t>
            </a:r>
            <a:r>
              <a:rPr lang="en-US" sz="1600" dirty="0" smtClean="0">
                <a:solidFill>
                  <a:schemeClr val="dk1"/>
                </a:solidFill>
              </a:rPr>
              <a:t>231.</a:t>
            </a:r>
            <a:endParaRPr lang="en-IN" sz="1600" dirty="0"/>
          </a:p>
          <a:p>
            <a:pPr algn="just"/>
            <a:endParaRPr lang="en-IN" sz="2000" dirty="0"/>
          </a:p>
        </p:txBody>
      </p:sp>
      <p:sp>
        <p:nvSpPr>
          <p:cNvPr id="6" name="Rectangle 5"/>
          <p:cNvSpPr/>
          <p:nvPr/>
        </p:nvSpPr>
        <p:spPr>
          <a:xfrm>
            <a:off x="8305800" y="66294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2388563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6038"/>
            <a:ext cx="7620000" cy="868362"/>
          </a:xfrm>
        </p:spPr>
        <p:txBody>
          <a:bodyPr/>
          <a:lstStyle/>
          <a:p>
            <a:r>
              <a:rPr lang="en-IN" sz="4000" dirty="0" smtClean="0">
                <a:latin typeface="+mn-lt"/>
              </a:rPr>
              <a:t>Overview</a:t>
            </a:r>
            <a:endParaRPr lang="en-IN" sz="4000" dirty="0">
              <a:latin typeface="+mn-lt"/>
            </a:endParaRPr>
          </a:p>
        </p:txBody>
      </p:sp>
      <p:sp>
        <p:nvSpPr>
          <p:cNvPr id="7" name="Content Placeholder 6"/>
          <p:cNvSpPr>
            <a:spLocks noGrp="1"/>
          </p:cNvSpPr>
          <p:nvPr>
            <p:ph sz="half" idx="1"/>
          </p:nvPr>
        </p:nvSpPr>
        <p:spPr>
          <a:xfrm>
            <a:off x="457200" y="1143000"/>
            <a:ext cx="3657600" cy="4590288"/>
          </a:xfrm>
        </p:spPr>
        <p:txBody>
          <a:bodyPr>
            <a:normAutofit/>
          </a:bodyPr>
          <a:lstStyle/>
          <a:p>
            <a:pPr marL="228600">
              <a:buNone/>
            </a:pPr>
            <a:r>
              <a:rPr lang="en-IN" sz="1800" dirty="0" smtClean="0"/>
              <a:t>	</a:t>
            </a:r>
            <a:endParaRPr lang="en-IN" sz="1800" dirty="0"/>
          </a:p>
        </p:txBody>
      </p:sp>
      <p:sp>
        <p:nvSpPr>
          <p:cNvPr id="3" name="Content Placeholder 2"/>
          <p:cNvSpPr>
            <a:spLocks noGrp="1"/>
          </p:cNvSpPr>
          <p:nvPr>
            <p:ph sz="half" idx="2"/>
          </p:nvPr>
        </p:nvSpPr>
        <p:spPr>
          <a:xfrm>
            <a:off x="381000" y="960120"/>
            <a:ext cx="7696200" cy="5059680"/>
          </a:xfrm>
        </p:spPr>
        <p:txBody>
          <a:bodyPr>
            <a:noAutofit/>
          </a:bodyPr>
          <a:lstStyle/>
          <a:p>
            <a:pPr marL="360363" lvl="1" indent="-360363" algn="just">
              <a:spcBef>
                <a:spcPts val="600"/>
              </a:spcBef>
              <a:buClr>
                <a:schemeClr val="accent2">
                  <a:lumMod val="75000"/>
                </a:schemeClr>
              </a:buClr>
              <a:buFont typeface="Arial" panose="020B0604020202020204" pitchFamily="34" charset="0"/>
              <a:buChar char="●"/>
              <a:defRPr/>
            </a:pPr>
            <a:r>
              <a:rPr lang="en-US" sz="2200" dirty="0" smtClean="0"/>
              <a:t>The Scheme of advance ruling introduced from 1-6-1993</a:t>
            </a:r>
          </a:p>
          <a:p>
            <a:pPr marL="360363" lvl="1" indent="-360363" algn="just">
              <a:spcBef>
                <a:spcPts val="600"/>
              </a:spcBef>
              <a:buClr>
                <a:schemeClr val="accent2">
                  <a:lumMod val="75000"/>
                </a:schemeClr>
              </a:buClr>
              <a:buFont typeface="Arial" panose="020B0604020202020204" pitchFamily="34" charset="0"/>
              <a:buChar char="●"/>
              <a:defRPr/>
            </a:pPr>
            <a:r>
              <a:rPr lang="en-US" sz="2200" dirty="0" smtClean="0"/>
              <a:t>Expeditious dispute resolution mechanism to avoid foreseeable protracted litigation and to tackle problems of uncertainty in taxability</a:t>
            </a:r>
          </a:p>
          <a:p>
            <a:pPr marL="360363" lvl="1" indent="-360363" algn="just">
              <a:spcBef>
                <a:spcPts val="600"/>
              </a:spcBef>
              <a:buClr>
                <a:schemeClr val="accent2">
                  <a:lumMod val="75000"/>
                </a:schemeClr>
              </a:buClr>
              <a:buFont typeface="Arial" panose="020B0604020202020204" pitchFamily="34" charset="0"/>
              <a:buChar char="●"/>
              <a:defRPr/>
            </a:pPr>
            <a:r>
              <a:rPr lang="en-US" sz="2200" dirty="0" smtClean="0"/>
              <a:t>The </a:t>
            </a:r>
            <a:r>
              <a:rPr lang="en-US" sz="2200" dirty="0"/>
              <a:t>Authority for Advance Rulings (‘AAR’) is an independent quasi-judicial body </a:t>
            </a:r>
          </a:p>
          <a:p>
            <a:pPr marL="228600" indent="-457200">
              <a:spcBef>
                <a:spcPts val="600"/>
              </a:spcBef>
              <a:buClr>
                <a:schemeClr val="accent2">
                  <a:lumMod val="75000"/>
                </a:schemeClr>
              </a:buClr>
              <a:buFont typeface="Arial" panose="020B0604020202020204" pitchFamily="34" charset="0"/>
              <a:buChar char="●"/>
              <a:defRPr/>
            </a:pPr>
            <a:r>
              <a:rPr lang="en-GB" sz="2200" dirty="0" smtClean="0"/>
              <a:t>An AAR Bench, </a:t>
            </a:r>
            <a:r>
              <a:rPr lang="en-GB" sz="2200" dirty="0"/>
              <a:t>generally, comprises of </a:t>
            </a:r>
            <a:r>
              <a:rPr lang="en-GB" sz="2200" b="1" dirty="0"/>
              <a:t>three</a:t>
            </a:r>
            <a:r>
              <a:rPr lang="en-GB" sz="2200" dirty="0"/>
              <a:t> members: </a:t>
            </a:r>
          </a:p>
          <a:p>
            <a:pPr lvl="1" algn="just">
              <a:spcBef>
                <a:spcPts val="600"/>
              </a:spcBef>
              <a:buFont typeface="Arial" pitchFamily="34" charset="0"/>
              <a:buChar char="►"/>
              <a:defRPr/>
            </a:pPr>
            <a:r>
              <a:rPr lang="en-GB" sz="2200" dirty="0"/>
              <a:t>The Chairman, who is  a retired </a:t>
            </a:r>
            <a:r>
              <a:rPr lang="en-US" sz="2200" dirty="0"/>
              <a:t>judge of the Supreme </a:t>
            </a:r>
            <a:r>
              <a:rPr lang="en-US" sz="2200" dirty="0" smtClean="0"/>
              <a:t>Court OR the Vice-Chairman who has been a Judge of a High Court;</a:t>
            </a:r>
            <a:endParaRPr lang="en-US" sz="2200" dirty="0"/>
          </a:p>
          <a:p>
            <a:pPr lvl="1" algn="just">
              <a:spcBef>
                <a:spcPts val="600"/>
              </a:spcBef>
              <a:buFont typeface="Arial" pitchFamily="34" charset="0"/>
              <a:buChar char="►"/>
              <a:defRPr/>
            </a:pPr>
            <a:r>
              <a:rPr lang="en-US" sz="2200" dirty="0"/>
              <a:t>One </a:t>
            </a:r>
            <a:r>
              <a:rPr lang="en-US" sz="2200" dirty="0" smtClean="0"/>
              <a:t>Revenue member </a:t>
            </a:r>
            <a:r>
              <a:rPr lang="en-US" sz="2200" dirty="0"/>
              <a:t>from the Indian Revenue Service who is </a:t>
            </a:r>
            <a:r>
              <a:rPr lang="en-US" sz="2200" dirty="0" smtClean="0"/>
              <a:t>a PCC, PDIG, CC or DG of Income-tax; </a:t>
            </a:r>
            <a:r>
              <a:rPr lang="en-US" sz="2200" dirty="0"/>
              <a:t>and</a:t>
            </a:r>
          </a:p>
          <a:p>
            <a:pPr lvl="1" algn="just">
              <a:spcBef>
                <a:spcPts val="600"/>
              </a:spcBef>
              <a:buFont typeface="Arial" pitchFamily="34" charset="0"/>
              <a:buChar char="►"/>
              <a:defRPr/>
            </a:pPr>
            <a:r>
              <a:rPr lang="en-US" sz="2200" dirty="0"/>
              <a:t>One </a:t>
            </a:r>
            <a:r>
              <a:rPr lang="en-US" sz="2200" dirty="0" smtClean="0"/>
              <a:t>Law member </a:t>
            </a:r>
            <a:r>
              <a:rPr lang="en-US" sz="2200" dirty="0"/>
              <a:t>from the Indian Legal Service who </a:t>
            </a:r>
            <a:r>
              <a:rPr lang="en-US" sz="2200" dirty="0" smtClean="0"/>
              <a:t>is an </a:t>
            </a:r>
            <a:r>
              <a:rPr lang="en-US" sz="2200" dirty="0"/>
              <a:t>Additional Secretary to the Government of </a:t>
            </a:r>
            <a:r>
              <a:rPr lang="en-US" sz="2200" dirty="0" smtClean="0"/>
              <a:t>India.</a:t>
            </a:r>
            <a:endParaRPr lang="en-US" sz="2200" dirty="0"/>
          </a:p>
          <a:p>
            <a:pPr marL="342900" lvl="1" indent="-342900">
              <a:spcBef>
                <a:spcPts val="600"/>
              </a:spcBef>
              <a:buClr>
                <a:schemeClr val="accent2">
                  <a:lumMod val="75000"/>
                </a:schemeClr>
              </a:buClr>
              <a:buFont typeface="Arial" panose="020B0604020202020204" pitchFamily="34" charset="0"/>
              <a:buChar char="●"/>
              <a:defRPr/>
            </a:pPr>
            <a:r>
              <a:rPr lang="en-US" sz="2200" dirty="0"/>
              <a:t>The office of the AAR is located at </a:t>
            </a:r>
            <a:r>
              <a:rPr lang="en-US" sz="2200" dirty="0" smtClean="0"/>
              <a:t>Delhi.</a:t>
            </a:r>
            <a:endParaRPr lang="en-US" sz="2200" dirty="0"/>
          </a:p>
          <a:p>
            <a:pPr>
              <a:spcBef>
                <a:spcPts val="600"/>
              </a:spcBef>
            </a:pPr>
            <a:endParaRPr lang="en-IN" sz="2200" dirty="0"/>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4257293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153400" cy="792162"/>
          </a:xfrm>
        </p:spPr>
        <p:txBody>
          <a:bodyPr/>
          <a:lstStyle/>
          <a:p>
            <a:r>
              <a:rPr lang="en-US" sz="3600" dirty="0" smtClean="0">
                <a:latin typeface="+mn-lt"/>
              </a:rPr>
              <a:t>Meaning </a:t>
            </a:r>
            <a:r>
              <a:rPr lang="en-US" sz="3600" dirty="0">
                <a:latin typeface="+mn-lt"/>
              </a:rPr>
              <a:t>of </a:t>
            </a:r>
            <a:r>
              <a:rPr lang="en-US" sz="3600" dirty="0" smtClean="0">
                <a:latin typeface="+mn-lt"/>
              </a:rPr>
              <a:t>‘pendency </a:t>
            </a:r>
            <a:r>
              <a:rPr lang="en-US" sz="3600" dirty="0">
                <a:latin typeface="+mn-lt"/>
              </a:rPr>
              <a:t>before tax </a:t>
            </a:r>
            <a:r>
              <a:rPr lang="en-US" sz="3600" dirty="0" smtClean="0">
                <a:latin typeface="+mn-lt"/>
              </a:rPr>
              <a:t>authorities’</a:t>
            </a:r>
            <a:r>
              <a:rPr lang="en-US" sz="3600" dirty="0">
                <a:latin typeface="+mn-lt"/>
              </a:rPr>
              <a:t/>
            </a:r>
            <a:br>
              <a:rPr lang="en-US" sz="3600" dirty="0">
                <a:latin typeface="+mn-lt"/>
              </a:rPr>
            </a:br>
            <a:endParaRPr lang="en-IN" sz="3600" dirty="0">
              <a:latin typeface="+mn-lt"/>
            </a:endParaRPr>
          </a:p>
        </p:txBody>
      </p:sp>
      <p:sp>
        <p:nvSpPr>
          <p:cNvPr id="3" name="Content Placeholder 2"/>
          <p:cNvSpPr>
            <a:spLocks noGrp="1"/>
          </p:cNvSpPr>
          <p:nvPr>
            <p:ph idx="1"/>
          </p:nvPr>
        </p:nvSpPr>
        <p:spPr>
          <a:xfrm>
            <a:off x="304800" y="685800"/>
            <a:ext cx="8001000" cy="4953000"/>
          </a:xfrm>
        </p:spPr>
        <p:txBody>
          <a:bodyPr>
            <a:noAutofit/>
          </a:bodyPr>
          <a:lstStyle/>
          <a:p>
            <a:pPr lvl="1">
              <a:lnSpc>
                <a:spcPct val="125000"/>
              </a:lnSpc>
              <a:spcBef>
                <a:spcPts val="600"/>
              </a:spcBef>
            </a:pPr>
            <a:endParaRPr lang="en-US" sz="2200" dirty="0"/>
          </a:p>
          <a:p>
            <a:pPr algn="just">
              <a:lnSpc>
                <a:spcPct val="125000"/>
              </a:lnSpc>
              <a:spcBef>
                <a:spcPts val="600"/>
              </a:spcBef>
            </a:pPr>
            <a:r>
              <a:rPr lang="en-IN" dirty="0"/>
              <a:t>ROI filed/ assessment pending before filing of application in case of non-applicant (i.e. the party who has entered into a transaction with the Applicant</a:t>
            </a:r>
            <a:r>
              <a:rPr lang="en-IN" dirty="0" smtClean="0"/>
              <a:t>) - Application was </a:t>
            </a:r>
            <a:r>
              <a:rPr lang="en-IN" dirty="0"/>
              <a:t>held to be not maintainable.</a:t>
            </a:r>
          </a:p>
          <a:p>
            <a:pPr lvl="1" algn="just">
              <a:lnSpc>
                <a:spcPct val="125000"/>
              </a:lnSpc>
              <a:spcBef>
                <a:spcPts val="600"/>
              </a:spcBef>
            </a:pPr>
            <a:r>
              <a:rPr lang="en-US" sz="2200" dirty="0">
                <a:solidFill>
                  <a:schemeClr val="dk1"/>
                </a:solidFill>
              </a:rPr>
              <a:t>Foster Pty. Ltd [2011] 13 taxmann.com </a:t>
            </a:r>
            <a:r>
              <a:rPr lang="en-US" sz="2200" dirty="0" smtClean="0">
                <a:solidFill>
                  <a:schemeClr val="dk1"/>
                </a:solidFill>
              </a:rPr>
              <a:t>157, </a:t>
            </a:r>
            <a:r>
              <a:rPr lang="en-US" sz="2200" dirty="0">
                <a:solidFill>
                  <a:schemeClr val="dk1"/>
                </a:solidFill>
              </a:rPr>
              <a:t>Nuclear Power Corporation of India Ltd. [2011] 16 taxmann.com 344* </a:t>
            </a:r>
            <a:endParaRPr lang="en-IN" sz="2200" dirty="0"/>
          </a:p>
          <a:p>
            <a:pPr lvl="1" algn="just">
              <a:lnSpc>
                <a:spcPct val="125000"/>
              </a:lnSpc>
              <a:spcBef>
                <a:spcPts val="600"/>
              </a:spcBef>
            </a:pPr>
            <a:r>
              <a:rPr lang="en-IN" sz="2200" dirty="0"/>
              <a:t>Also refer </a:t>
            </a:r>
            <a:r>
              <a:rPr lang="en-US" sz="2200" dirty="0">
                <a:solidFill>
                  <a:schemeClr val="dk1"/>
                </a:solidFill>
              </a:rPr>
              <a:t>Rotem Company [2005] 145 Taxman 488 for a differing view re writ petition before the HC and DDIT re rate of tax</a:t>
            </a:r>
            <a:endParaRPr lang="en-IN" sz="2200" dirty="0" smtClean="0"/>
          </a:p>
          <a:p>
            <a:pPr marL="114300" indent="0">
              <a:lnSpc>
                <a:spcPct val="125000"/>
              </a:lnSpc>
              <a:spcBef>
                <a:spcPts val="600"/>
              </a:spcBef>
              <a:buNone/>
            </a:pPr>
            <a:endParaRPr lang="en-IN" dirty="0" smtClean="0"/>
          </a:p>
          <a:p>
            <a:pPr>
              <a:lnSpc>
                <a:spcPct val="125000"/>
              </a:lnSpc>
              <a:spcBef>
                <a:spcPts val="600"/>
              </a:spcBef>
            </a:pPr>
            <a:endParaRPr lang="en-IN" dirty="0"/>
          </a:p>
        </p:txBody>
      </p:sp>
      <p:sp>
        <p:nvSpPr>
          <p:cNvPr id="4" name="Rectangle 3"/>
          <p:cNvSpPr/>
          <p:nvPr/>
        </p:nvSpPr>
        <p:spPr>
          <a:xfrm>
            <a:off x="469605" y="4876800"/>
            <a:ext cx="79248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200" dirty="0" smtClean="0"/>
              <a:t>*Section 245N(a)(iii) allows determination by authority, in relation to computation of total income which is pending before the Income tax Authority or Appellate Tribunal in case of public sector undertakings. </a:t>
            </a:r>
            <a:endParaRPr lang="en-IN" sz="2200"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40308236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lstStyle/>
          <a:p>
            <a:r>
              <a:rPr lang="en-US" sz="4000" dirty="0" smtClean="0">
                <a:latin typeface="Calibri" panose="020F0502020204030204" pitchFamily="34" charset="0"/>
              </a:rPr>
              <a:t>Other issues</a:t>
            </a:r>
            <a:endParaRPr lang="en-IN" sz="4000" dirty="0">
              <a:latin typeface="Calibri" panose="020F0502020204030204" pitchFamily="34" charset="0"/>
            </a:endParaRPr>
          </a:p>
        </p:txBody>
      </p:sp>
      <p:sp>
        <p:nvSpPr>
          <p:cNvPr id="5" name="Content Placeholder 2"/>
          <p:cNvSpPr txBox="1">
            <a:spLocks/>
          </p:cNvSpPr>
          <p:nvPr/>
        </p:nvSpPr>
        <p:spPr>
          <a:xfrm>
            <a:off x="304800" y="685800"/>
            <a:ext cx="8001000" cy="49530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lvl="1">
              <a:lnSpc>
                <a:spcPct val="125000"/>
              </a:lnSpc>
              <a:spcBef>
                <a:spcPts val="600"/>
              </a:spcBef>
            </a:pPr>
            <a:endParaRPr lang="en-US" sz="2200" dirty="0" smtClean="0"/>
          </a:p>
          <a:p>
            <a:pPr marL="114300" indent="0">
              <a:lnSpc>
                <a:spcPct val="125000"/>
              </a:lnSpc>
              <a:spcBef>
                <a:spcPts val="600"/>
              </a:spcBef>
              <a:buFont typeface="Arial" pitchFamily="34" charset="0"/>
              <a:buNone/>
            </a:pPr>
            <a:endParaRPr lang="en-IN" dirty="0" smtClean="0"/>
          </a:p>
          <a:p>
            <a:pPr>
              <a:lnSpc>
                <a:spcPct val="125000"/>
              </a:lnSpc>
              <a:spcBef>
                <a:spcPts val="600"/>
              </a:spcBef>
            </a:pPr>
            <a:endParaRPr lang="en-IN" dirty="0"/>
          </a:p>
        </p:txBody>
      </p:sp>
      <p:sp>
        <p:nvSpPr>
          <p:cNvPr id="6" name="Content Placeholder 2"/>
          <p:cNvSpPr txBox="1">
            <a:spLocks/>
          </p:cNvSpPr>
          <p:nvPr/>
        </p:nvSpPr>
        <p:spPr>
          <a:xfrm>
            <a:off x="457200" y="838200"/>
            <a:ext cx="8001000" cy="49530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lvl="1">
              <a:lnSpc>
                <a:spcPct val="125000"/>
              </a:lnSpc>
              <a:spcBef>
                <a:spcPts val="600"/>
              </a:spcBef>
            </a:pPr>
            <a:endParaRPr lang="en-US" sz="2200" dirty="0" smtClean="0"/>
          </a:p>
          <a:p>
            <a:pPr marL="114300" indent="0">
              <a:lnSpc>
                <a:spcPct val="125000"/>
              </a:lnSpc>
              <a:spcBef>
                <a:spcPts val="600"/>
              </a:spcBef>
              <a:buFont typeface="Arial" pitchFamily="34" charset="0"/>
              <a:buNone/>
            </a:pPr>
            <a:endParaRPr lang="en-IN" dirty="0" smtClean="0"/>
          </a:p>
          <a:p>
            <a:pPr>
              <a:lnSpc>
                <a:spcPct val="125000"/>
              </a:lnSpc>
              <a:spcBef>
                <a:spcPts val="600"/>
              </a:spcBef>
            </a:pPr>
            <a:endParaRPr lang="en-IN" dirty="0"/>
          </a:p>
        </p:txBody>
      </p:sp>
      <p:sp>
        <p:nvSpPr>
          <p:cNvPr id="7" name="Content Placeholder 2"/>
          <p:cNvSpPr txBox="1">
            <a:spLocks/>
          </p:cNvSpPr>
          <p:nvPr/>
        </p:nvSpPr>
        <p:spPr>
          <a:xfrm>
            <a:off x="609600" y="990600"/>
            <a:ext cx="7825670" cy="49530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lnSpc>
                <a:spcPct val="125000"/>
              </a:lnSpc>
              <a:spcBef>
                <a:spcPts val="600"/>
              </a:spcBef>
              <a:buClr>
                <a:schemeClr val="accent2">
                  <a:lumMod val="50000"/>
                </a:schemeClr>
              </a:buClr>
              <a:buFont typeface="Arial" panose="020B0604020202020204" pitchFamily="34" charset="0"/>
              <a:buChar char="●"/>
            </a:pPr>
            <a:r>
              <a:rPr lang="en-US" dirty="0" smtClean="0"/>
              <a:t>Permissible to approach Authority for questions which pertains to the taxability of the non-resident employees servicing in India in some cases - Lloyd Helicopters International Pty ltd. v. CIT [2001] 115 taxman 334 (AAR).</a:t>
            </a:r>
          </a:p>
          <a:p>
            <a:pPr algn="just">
              <a:lnSpc>
                <a:spcPct val="125000"/>
              </a:lnSpc>
              <a:spcBef>
                <a:spcPts val="600"/>
              </a:spcBef>
              <a:buClr>
                <a:schemeClr val="accent2">
                  <a:lumMod val="50000"/>
                </a:schemeClr>
              </a:buClr>
              <a:buFont typeface="Arial" panose="020B0604020202020204" pitchFamily="34" charset="0"/>
              <a:buChar char="●"/>
            </a:pPr>
            <a:r>
              <a:rPr lang="en-US" dirty="0" smtClean="0"/>
              <a:t>‘Net of tax’ payments to non-residents – since question is for the determination of tax liability of non-residents, application maintainable – Jay Shree Tea &amp; industries ltd. [2005] 145 Taxman 516 (AAR), </a:t>
            </a:r>
            <a:r>
              <a:rPr lang="en-US" dirty="0"/>
              <a:t>Steffen, Robertson &amp; Kirsten Consulting Engineers &amp; </a:t>
            </a:r>
            <a:r>
              <a:rPr lang="en-US" dirty="0" smtClean="0"/>
              <a:t>Scientists vs CIT </a:t>
            </a:r>
            <a:r>
              <a:rPr lang="en-US" dirty="0"/>
              <a:t>[1997] 95 </a:t>
            </a:r>
            <a:r>
              <a:rPr lang="en-US" dirty="0" smtClean="0"/>
              <a:t>Taxman 598 </a:t>
            </a:r>
            <a:r>
              <a:rPr lang="en-US" dirty="0"/>
              <a:t>(</a:t>
            </a:r>
            <a:r>
              <a:rPr lang="en-US" dirty="0" smtClean="0"/>
              <a:t>AAR).</a:t>
            </a:r>
          </a:p>
          <a:p>
            <a:pPr algn="just">
              <a:lnSpc>
                <a:spcPct val="125000"/>
              </a:lnSpc>
              <a:spcBef>
                <a:spcPts val="600"/>
              </a:spcBef>
              <a:buClr>
                <a:schemeClr val="accent2">
                  <a:lumMod val="50000"/>
                </a:schemeClr>
              </a:buClr>
              <a:buFont typeface="Arial" panose="020B0604020202020204" pitchFamily="34" charset="0"/>
              <a:buChar char="●"/>
            </a:pPr>
            <a:r>
              <a:rPr lang="en-US" dirty="0" smtClean="0"/>
              <a:t>Applicant cannot approach Authority for a ruling only on part of a transaction – ZD, In re [2013] 212 Taxman 246 (AAR).</a:t>
            </a:r>
            <a:endParaRPr lang="en-IN" dirty="0"/>
          </a:p>
          <a:p>
            <a:pPr>
              <a:lnSpc>
                <a:spcPct val="125000"/>
              </a:lnSpc>
              <a:spcBef>
                <a:spcPts val="600"/>
              </a:spcBef>
            </a:pPr>
            <a:endParaRPr lang="en-IN" dirty="0"/>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541032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400" cy="1143000"/>
          </a:xfrm>
        </p:spPr>
        <p:txBody>
          <a:bodyPr/>
          <a:lstStyle/>
          <a:p>
            <a:pPr algn="just"/>
            <a:r>
              <a:rPr lang="en-IN" sz="3200" dirty="0" smtClean="0">
                <a:latin typeface="+mn-lt"/>
              </a:rPr>
              <a:t>Maintainability of Application-245R(2) Clause (ii) &amp; (iii) of first proviso</a:t>
            </a:r>
            <a:endParaRPr lang="en-IN" sz="3200" dirty="0">
              <a:latin typeface="+mn-lt"/>
            </a:endParaRPr>
          </a:p>
        </p:txBody>
      </p:sp>
      <p:sp>
        <p:nvSpPr>
          <p:cNvPr id="3" name="Content Placeholder 2"/>
          <p:cNvSpPr>
            <a:spLocks noGrp="1"/>
          </p:cNvSpPr>
          <p:nvPr>
            <p:ph idx="1"/>
          </p:nvPr>
        </p:nvSpPr>
        <p:spPr>
          <a:xfrm>
            <a:off x="0" y="1143000"/>
            <a:ext cx="8458200" cy="4419600"/>
          </a:xfrm>
        </p:spPr>
        <p:txBody>
          <a:bodyPr>
            <a:noAutofit/>
          </a:bodyPr>
          <a:lstStyle/>
          <a:p>
            <a:pPr algn="just"/>
            <a:r>
              <a:rPr lang="en-US" dirty="0"/>
              <a:t>Whether </a:t>
            </a:r>
            <a:r>
              <a:rPr lang="en-US" dirty="0" smtClean="0"/>
              <a:t>AAR </a:t>
            </a:r>
            <a:r>
              <a:rPr lang="en-US" dirty="0"/>
              <a:t>is enjoined to reject application if question involves determination of </a:t>
            </a:r>
            <a:r>
              <a:rPr lang="en-US" b="1" dirty="0"/>
              <a:t>fair market value of </a:t>
            </a:r>
            <a:r>
              <a:rPr lang="en-US" b="1" dirty="0" smtClean="0"/>
              <a:t>property</a:t>
            </a:r>
            <a:r>
              <a:rPr lang="en-US" dirty="0" smtClean="0"/>
              <a:t>? - Yes</a:t>
            </a:r>
          </a:p>
          <a:p>
            <a:pPr lvl="1" algn="just"/>
            <a:r>
              <a:rPr lang="en-US" sz="2200" dirty="0">
                <a:solidFill>
                  <a:schemeClr val="dk1"/>
                </a:solidFill>
              </a:rPr>
              <a:t>Instrumentarium </a:t>
            </a:r>
            <a:r>
              <a:rPr lang="en-US" sz="2200" dirty="0" smtClean="0">
                <a:solidFill>
                  <a:schemeClr val="dk1"/>
                </a:solidFill>
              </a:rPr>
              <a:t> Corpn</a:t>
            </a:r>
            <a:r>
              <a:rPr lang="en-US" sz="2200" dirty="0">
                <a:solidFill>
                  <a:schemeClr val="dk1"/>
                </a:solidFill>
              </a:rPr>
              <a:t>. </a:t>
            </a:r>
            <a:r>
              <a:rPr lang="en-US" sz="2200" dirty="0" smtClean="0">
                <a:solidFill>
                  <a:schemeClr val="dk1"/>
                </a:solidFill>
              </a:rPr>
              <a:t>[</a:t>
            </a:r>
            <a:r>
              <a:rPr lang="en-US" sz="2200" dirty="0">
                <a:solidFill>
                  <a:schemeClr val="dk1"/>
                </a:solidFill>
              </a:rPr>
              <a:t>2005] 143 Taxman </a:t>
            </a:r>
            <a:r>
              <a:rPr lang="en-US" sz="2200" dirty="0" smtClean="0">
                <a:solidFill>
                  <a:schemeClr val="dk1"/>
                </a:solidFill>
              </a:rPr>
              <a:t>1; </a:t>
            </a:r>
            <a:r>
              <a:rPr lang="en-US" sz="2200" dirty="0">
                <a:solidFill>
                  <a:schemeClr val="dk1"/>
                </a:solidFill>
              </a:rPr>
              <a:t>Morgan Stanley &amp; Co., USA, [2006] 152 Taxman 1 </a:t>
            </a:r>
          </a:p>
          <a:p>
            <a:pPr algn="just"/>
            <a:r>
              <a:rPr lang="en-US" dirty="0" smtClean="0"/>
              <a:t>Whether only a </a:t>
            </a:r>
            <a:r>
              <a:rPr lang="en-US" b="1" dirty="0"/>
              <a:t>prima facie</a:t>
            </a:r>
            <a:r>
              <a:rPr lang="en-US" dirty="0"/>
              <a:t> view </a:t>
            </a:r>
            <a:r>
              <a:rPr lang="en-US" dirty="0" smtClean="0"/>
              <a:t>for avoidance of tax is </a:t>
            </a:r>
            <a:r>
              <a:rPr lang="en-US" dirty="0"/>
              <a:t>relevant under </a:t>
            </a:r>
            <a:r>
              <a:rPr lang="en-US" dirty="0" smtClean="0"/>
              <a:t>proviso (iii) </a:t>
            </a:r>
            <a:r>
              <a:rPr lang="en-US" dirty="0"/>
              <a:t>to </a:t>
            </a:r>
            <a:r>
              <a:rPr lang="en-US" dirty="0" smtClean="0"/>
              <a:t>section 245R(2)? – Yes</a:t>
            </a:r>
          </a:p>
          <a:p>
            <a:pPr lvl="1" algn="just"/>
            <a:r>
              <a:rPr lang="en-US" sz="2200" b="1" dirty="0" smtClean="0"/>
              <a:t>Against</a:t>
            </a:r>
            <a:r>
              <a:rPr lang="en-US" sz="2200" dirty="0" smtClean="0"/>
              <a:t>: </a:t>
            </a:r>
            <a:r>
              <a:rPr lang="en-US" sz="2200" dirty="0" smtClean="0">
                <a:solidFill>
                  <a:schemeClr val="dk1"/>
                </a:solidFill>
              </a:rPr>
              <a:t>X Ltd., [1996] 86 Taxman 252 </a:t>
            </a:r>
          </a:p>
          <a:p>
            <a:pPr lvl="1" algn="just"/>
            <a:r>
              <a:rPr lang="en-US" sz="2200" b="1" dirty="0" smtClean="0"/>
              <a:t>Favor: </a:t>
            </a:r>
            <a:r>
              <a:rPr lang="en-US" sz="2200" dirty="0" smtClean="0">
                <a:solidFill>
                  <a:schemeClr val="dk1"/>
                </a:solidFill>
              </a:rPr>
              <a:t>Companies </a:t>
            </a:r>
            <a:r>
              <a:rPr lang="en-US" sz="2200" dirty="0">
                <a:solidFill>
                  <a:schemeClr val="dk1"/>
                </a:solidFill>
              </a:rPr>
              <a:t>Incorporated in </a:t>
            </a:r>
            <a:r>
              <a:rPr lang="en-US" sz="2200" dirty="0" smtClean="0">
                <a:solidFill>
                  <a:schemeClr val="dk1"/>
                </a:solidFill>
              </a:rPr>
              <a:t>Mauritius [1996</a:t>
            </a:r>
            <a:r>
              <a:rPr lang="en-US" sz="2200" dirty="0">
                <a:solidFill>
                  <a:schemeClr val="dk1"/>
                </a:solidFill>
              </a:rPr>
              <a:t>] 89 Taxman </a:t>
            </a:r>
            <a:r>
              <a:rPr lang="en-US" sz="2200" dirty="0" smtClean="0">
                <a:solidFill>
                  <a:schemeClr val="dk1"/>
                </a:solidFill>
              </a:rPr>
              <a:t>125; Star Television Entertainment ltd. [2010] 188 Taxman 206 (AAR); </a:t>
            </a:r>
            <a:r>
              <a:rPr lang="en-US" sz="2200" dirty="0" smtClean="0"/>
              <a:t>Moody's </a:t>
            </a:r>
            <a:r>
              <a:rPr lang="en-US" sz="2200" dirty="0"/>
              <a:t>Analytics Inc. USA, [2012] 24 taxmann.com </a:t>
            </a:r>
            <a:r>
              <a:rPr lang="en-US" sz="2200" dirty="0" smtClean="0"/>
              <a:t>41; DIT vs Copal Research [2014] 49 taxmann.com 125 (Delhi HC).</a:t>
            </a:r>
            <a:endParaRPr lang="en-US" sz="2200" b="1" u="sng" dirty="0" smtClean="0"/>
          </a:p>
          <a:p>
            <a:pPr algn="just"/>
            <a:endParaRPr lang="en-US" dirty="0" smtClean="0"/>
          </a:p>
          <a:p>
            <a:pPr algn="just"/>
            <a:endParaRPr lang="en-IN" dirty="0"/>
          </a:p>
        </p:txBody>
      </p:sp>
      <p:sp>
        <p:nvSpPr>
          <p:cNvPr id="5" name="Rectangle 4"/>
          <p:cNvSpPr/>
          <p:nvPr/>
        </p:nvSpPr>
        <p:spPr>
          <a:xfrm>
            <a:off x="419100" y="5181600"/>
            <a:ext cx="7924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000" dirty="0"/>
              <a:t>Also refer A Ltd. [2012] 343 ITR </a:t>
            </a:r>
            <a:r>
              <a:rPr lang="en-IN" sz="2000" dirty="0" smtClean="0"/>
              <a:t>455:- </a:t>
            </a:r>
            <a:r>
              <a:rPr lang="en-IN" sz="2000" dirty="0"/>
              <a:t>The AAR was of the view that t</a:t>
            </a:r>
            <a:r>
              <a:rPr lang="en-US" sz="2000" dirty="0"/>
              <a:t>he </a:t>
            </a:r>
            <a:r>
              <a:rPr lang="en-US" sz="2000" dirty="0" smtClean="0"/>
              <a:t> </a:t>
            </a:r>
            <a:r>
              <a:rPr lang="en-US" sz="2000" dirty="0"/>
              <a:t>proposal of buy-back was a scheme </a:t>
            </a:r>
            <a:r>
              <a:rPr lang="en-US" sz="2000" b="1" dirty="0"/>
              <a:t>devised for avoidance of tax</a:t>
            </a:r>
            <a:r>
              <a:rPr lang="en-US" sz="2000" dirty="0"/>
              <a:t>. </a:t>
            </a:r>
            <a:r>
              <a:rPr lang="en-IN" sz="2000" dirty="0"/>
              <a:t>Despite, this the application was not rejected &amp; ruling was pronounced </a:t>
            </a:r>
            <a:r>
              <a:rPr lang="en-IN" sz="2000" b="1" dirty="0"/>
              <a:t>against the </a:t>
            </a:r>
            <a:r>
              <a:rPr lang="en-IN" sz="2000" b="1" dirty="0" smtClean="0"/>
              <a:t>assessee.</a:t>
            </a:r>
            <a:endParaRPr lang="en-IN" sz="2000" b="1"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981818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609600"/>
          </a:xfrm>
        </p:spPr>
        <p:txBody>
          <a:bodyPr/>
          <a:lstStyle/>
          <a:p>
            <a:r>
              <a:rPr lang="en-US" sz="4000" dirty="0">
                <a:latin typeface="Calibri" panose="020F0502020204030204" pitchFamily="34" charset="0"/>
              </a:rPr>
              <a:t>Rejection of Application </a:t>
            </a:r>
            <a:r>
              <a:rPr lang="en-US" sz="4000" dirty="0" smtClean="0">
                <a:latin typeface="Calibri" panose="020F0502020204030204" pitchFamily="34" charset="0"/>
              </a:rPr>
              <a:t>–Instances</a:t>
            </a:r>
            <a:endParaRPr lang="en-IN" sz="4000" dirty="0">
              <a:latin typeface="Calibri" panose="020F0502020204030204" pitchFamily="34" charset="0"/>
            </a:endParaRPr>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45021783"/>
              </p:ext>
            </p:extLst>
          </p:nvPr>
        </p:nvGraphicFramePr>
        <p:xfrm>
          <a:off x="304800" y="838200"/>
          <a:ext cx="8153400" cy="5570577"/>
        </p:xfrm>
        <a:graphic>
          <a:graphicData uri="http://schemas.openxmlformats.org/drawingml/2006/table">
            <a:tbl>
              <a:tblPr firstRow="1" bandRow="1">
                <a:tableStyleId>{5C22544A-7EE6-4342-B048-85BDC9FD1C3A}</a:tableStyleId>
              </a:tblPr>
              <a:tblGrid>
                <a:gridCol w="3218447"/>
                <a:gridCol w="4934953"/>
              </a:tblGrid>
              <a:tr h="510897">
                <a:tc>
                  <a:txBody>
                    <a:bodyPr/>
                    <a:lstStyle/>
                    <a:p>
                      <a:r>
                        <a:rPr lang="en-US" dirty="0"/>
                        <a:t>Name of</a:t>
                      </a:r>
                      <a:r>
                        <a:rPr lang="en-US" baseline="0" dirty="0"/>
                        <a:t> the Case</a:t>
                      </a:r>
                      <a:endParaRPr lang="en-US" dirty="0"/>
                    </a:p>
                  </a:txBody>
                  <a:tcPr/>
                </a:tc>
                <a:tc>
                  <a:txBody>
                    <a:bodyPr/>
                    <a:lstStyle/>
                    <a:p>
                      <a:r>
                        <a:rPr lang="en-US" dirty="0"/>
                        <a:t>Facts and/or Reasons</a:t>
                      </a:r>
                      <a:r>
                        <a:rPr lang="en-US" baseline="0" dirty="0"/>
                        <a:t> for rejection</a:t>
                      </a:r>
                      <a:endParaRPr lang="en-US" dirty="0"/>
                    </a:p>
                  </a:txBody>
                  <a:tcPr/>
                </a:tc>
              </a:tr>
              <a:tr h="1636714">
                <a:tc>
                  <a:txBody>
                    <a:bodyPr/>
                    <a:lstStyle/>
                    <a:p>
                      <a:pPr algn="just"/>
                      <a:r>
                        <a:rPr lang="en-US" sz="2000" dirty="0"/>
                        <a:t>Hindustan Powerplus Limited and Caterpillar India Pvt. Limited (AAR No. 562,</a:t>
                      </a:r>
                      <a:r>
                        <a:rPr lang="en-US" sz="2000" baseline="0" dirty="0"/>
                        <a:t> 563 and 565 of 2002)</a:t>
                      </a:r>
                      <a:endParaRPr lang="en-US" sz="2000" dirty="0"/>
                    </a:p>
                  </a:txBody>
                  <a:tcPr/>
                </a:tc>
                <a:tc>
                  <a:txBody>
                    <a:bodyPr/>
                    <a:lstStyle/>
                    <a:p>
                      <a:pPr marL="339725" indent="-339725" algn="just">
                        <a:buClr>
                          <a:schemeClr val="accent2">
                            <a:lumMod val="50000"/>
                          </a:schemeClr>
                        </a:buClr>
                        <a:buFont typeface="Arial" panose="020B0604020202020204" pitchFamily="34" charset="0"/>
                        <a:buChar char="●"/>
                      </a:pPr>
                      <a:r>
                        <a:rPr lang="en-US" sz="2000" dirty="0" smtClean="0"/>
                        <a:t>The</a:t>
                      </a:r>
                      <a:r>
                        <a:rPr lang="en-US" sz="2000" baseline="0" dirty="0" smtClean="0"/>
                        <a:t> </a:t>
                      </a:r>
                      <a:r>
                        <a:rPr lang="en-US" sz="2000" baseline="0" dirty="0"/>
                        <a:t>AAR pronounced the rulings only in respect of those assessment years for which technicians (employees of the applicant) were non-residents.</a:t>
                      </a:r>
                    </a:p>
                    <a:p>
                      <a:pPr marL="285750" indent="-285750" algn="just">
                        <a:buClr>
                          <a:schemeClr val="accent2">
                            <a:lumMod val="50000"/>
                          </a:schemeClr>
                        </a:buClr>
                        <a:buFont typeface="Arial" panose="020B0604020202020204" pitchFamily="34" charset="0"/>
                        <a:buChar char="●"/>
                      </a:pPr>
                      <a:r>
                        <a:rPr lang="en-US" sz="2000" dirty="0" smtClean="0"/>
                        <a:t>For</a:t>
                      </a:r>
                      <a:r>
                        <a:rPr lang="en-US" sz="2000" baseline="0" dirty="0" smtClean="0"/>
                        <a:t> </a:t>
                      </a:r>
                      <a:r>
                        <a:rPr lang="en-US" sz="2000" baseline="0" dirty="0"/>
                        <a:t>other years, the applications was rejected</a:t>
                      </a:r>
                      <a:endParaRPr lang="en-US" sz="2000" dirty="0"/>
                    </a:p>
                    <a:p>
                      <a:pPr>
                        <a:buClr>
                          <a:srgbClr val="FFD200"/>
                        </a:buClr>
                        <a:buFont typeface="Arial" pitchFamily="34" charset="0"/>
                        <a:buChar char="►"/>
                      </a:pPr>
                      <a:endParaRPr lang="en-US" sz="2000" dirty="0"/>
                    </a:p>
                  </a:txBody>
                  <a:tcPr/>
                </a:tc>
              </a:tr>
              <a:tr h="2539584">
                <a:tc>
                  <a:txBody>
                    <a:bodyPr/>
                    <a:lstStyle/>
                    <a:p>
                      <a:pPr algn="just"/>
                      <a:r>
                        <a:rPr lang="en-US" sz="2000" dirty="0"/>
                        <a:t>MOL</a:t>
                      </a:r>
                      <a:r>
                        <a:rPr lang="en-US" sz="2000" baseline="0" dirty="0"/>
                        <a:t> Corporation (AAR 782 of 2008</a:t>
                      </a:r>
                      <a:r>
                        <a:rPr lang="en-US" sz="2000" baseline="0" dirty="0" smtClean="0"/>
                        <a:t>) </a:t>
                      </a:r>
                      <a:r>
                        <a:rPr lang="en-US" sz="2000" baseline="0" dirty="0"/>
                        <a:t>and Microsoft Operations Pte. Limited (AAR 781 of 2008)</a:t>
                      </a:r>
                      <a:endParaRPr lang="en-US" sz="2000" dirty="0"/>
                    </a:p>
                  </a:txBody>
                  <a:tcPr/>
                </a:tc>
                <a:tc>
                  <a:txBody>
                    <a:bodyPr/>
                    <a:lstStyle/>
                    <a:p>
                      <a:pPr marL="339725" indent="-339725" algn="just">
                        <a:buClr>
                          <a:schemeClr val="accent2">
                            <a:lumMod val="50000"/>
                          </a:schemeClr>
                        </a:buClr>
                        <a:buFont typeface="Arial" panose="020B0604020202020204" pitchFamily="34" charset="0"/>
                        <a:buChar char="●"/>
                      </a:pPr>
                      <a:r>
                        <a:rPr lang="en-US" sz="2000" baseline="0" dirty="0"/>
                        <a:t>The Applicant has raised certain questions which are pending before the tribunal in case of Gracemac, a company merged with the Applicant</a:t>
                      </a:r>
                    </a:p>
                    <a:p>
                      <a:pPr marL="339725" indent="-339725" algn="just">
                        <a:buClr>
                          <a:schemeClr val="accent2">
                            <a:lumMod val="50000"/>
                          </a:schemeClr>
                        </a:buClr>
                        <a:buFont typeface="Arial" panose="020B0604020202020204" pitchFamily="34" charset="0"/>
                        <a:buChar char="●"/>
                      </a:pPr>
                      <a:r>
                        <a:rPr lang="en-US" sz="2000" dirty="0" smtClean="0"/>
                        <a:t>After </a:t>
                      </a:r>
                      <a:r>
                        <a:rPr lang="en-US" sz="2000" dirty="0"/>
                        <a:t>merger,</a:t>
                      </a:r>
                      <a:r>
                        <a:rPr lang="en-US" sz="2000" baseline="0" dirty="0"/>
                        <a:t> the appeal pending before the tribunal for all practical purposes are in the appeal of the Applicant. Hence the application is rejected</a:t>
                      </a:r>
                      <a:endParaRPr lang="en-US" sz="2000" dirty="0"/>
                    </a:p>
                    <a:p>
                      <a:endParaRPr lang="en-US" sz="2000" dirty="0"/>
                    </a:p>
                  </a:txBody>
                  <a:tcPr/>
                </a:tc>
              </a:tr>
            </a:tbl>
          </a:graphicData>
        </a:graphic>
      </p:graphicFrame>
    </p:spTree>
    <p:extLst>
      <p:ext uri="{BB962C8B-B14F-4D97-AF65-F5344CB8AC3E}">
        <p14:creationId xmlns:p14="http://schemas.microsoft.com/office/powerpoint/2010/main" val="14449846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r>
              <a:rPr lang="en-US" sz="4000" dirty="0">
                <a:latin typeface="Calibri" panose="020F0502020204030204" pitchFamily="34" charset="0"/>
              </a:rPr>
              <a:t>Rejection of Application –Instances</a:t>
            </a:r>
            <a:endParaRPr lang="en-IN" sz="4000" dirty="0"/>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33883225"/>
              </p:ext>
            </p:extLst>
          </p:nvPr>
        </p:nvGraphicFramePr>
        <p:xfrm>
          <a:off x="152400" y="914400"/>
          <a:ext cx="8229600" cy="5332262"/>
        </p:xfrm>
        <a:graphic>
          <a:graphicData uri="http://schemas.openxmlformats.org/drawingml/2006/table">
            <a:tbl>
              <a:tblPr firstRow="1" bandRow="1">
                <a:tableStyleId>{5C22544A-7EE6-4342-B048-85BDC9FD1C3A}</a:tableStyleId>
              </a:tblPr>
              <a:tblGrid>
                <a:gridCol w="3248526"/>
                <a:gridCol w="4981074"/>
              </a:tblGrid>
              <a:tr h="455462">
                <a:tc>
                  <a:txBody>
                    <a:bodyPr/>
                    <a:lstStyle/>
                    <a:p>
                      <a:r>
                        <a:rPr lang="en-US" sz="2200" dirty="0">
                          <a:latin typeface="Calibri" panose="020F0502020204030204" pitchFamily="34" charset="0"/>
                        </a:rPr>
                        <a:t>Name of</a:t>
                      </a:r>
                      <a:r>
                        <a:rPr lang="en-US" sz="2200" baseline="0" dirty="0">
                          <a:latin typeface="Calibri" panose="020F0502020204030204" pitchFamily="34" charset="0"/>
                        </a:rPr>
                        <a:t> the Case</a:t>
                      </a:r>
                      <a:endParaRPr lang="en-US" sz="2200" dirty="0">
                        <a:latin typeface="Calibri" panose="020F0502020204030204" pitchFamily="34" charset="0"/>
                      </a:endParaRPr>
                    </a:p>
                  </a:txBody>
                  <a:tcPr/>
                </a:tc>
                <a:tc>
                  <a:txBody>
                    <a:bodyPr/>
                    <a:lstStyle/>
                    <a:p>
                      <a:r>
                        <a:rPr lang="en-US" sz="2200" dirty="0">
                          <a:latin typeface="Calibri" panose="020F0502020204030204" pitchFamily="34" charset="0"/>
                        </a:rPr>
                        <a:t>Facts and/or Reasons</a:t>
                      </a:r>
                      <a:r>
                        <a:rPr lang="en-US" sz="2200" baseline="0" dirty="0">
                          <a:latin typeface="Calibri" panose="020F0502020204030204" pitchFamily="34" charset="0"/>
                        </a:rPr>
                        <a:t> for rejection</a:t>
                      </a:r>
                      <a:endParaRPr lang="en-US" sz="2200" dirty="0">
                        <a:latin typeface="Calibri" panose="020F0502020204030204" pitchFamily="34" charset="0"/>
                      </a:endParaRPr>
                    </a:p>
                  </a:txBody>
                  <a:tcPr/>
                </a:tc>
              </a:tr>
              <a:tr h="563516">
                <a:tc>
                  <a:txBody>
                    <a:bodyPr/>
                    <a:lstStyle/>
                    <a:p>
                      <a:pPr algn="just"/>
                      <a:r>
                        <a:rPr lang="en-US" sz="2200" dirty="0">
                          <a:latin typeface="Calibri" panose="020F0502020204030204" pitchFamily="34" charset="0"/>
                        </a:rPr>
                        <a:t>Sri Ramachandra Educational and Health Trust  (AAR No. 673 of 2005)</a:t>
                      </a:r>
                    </a:p>
                  </a:txBody>
                  <a:tcPr/>
                </a:tc>
                <a:tc>
                  <a:txBody>
                    <a:bodyPr/>
                    <a:lstStyle/>
                    <a:p>
                      <a:pPr marL="342900" indent="-342900" algn="just">
                        <a:buClr>
                          <a:schemeClr val="accent2">
                            <a:lumMod val="50000"/>
                          </a:schemeClr>
                        </a:buClr>
                        <a:buFont typeface="Arial" panose="020B0604020202020204" pitchFamily="34" charset="0"/>
                        <a:buChar char="●"/>
                      </a:pPr>
                      <a:r>
                        <a:rPr lang="en-US" sz="2200" dirty="0">
                          <a:latin typeface="Calibri" panose="020F0502020204030204" pitchFamily="34" charset="0"/>
                        </a:rPr>
                        <a:t>The</a:t>
                      </a:r>
                      <a:r>
                        <a:rPr lang="en-US" sz="2200" baseline="0" dirty="0">
                          <a:latin typeface="Calibri" panose="020F0502020204030204" pitchFamily="34" charset="0"/>
                        </a:rPr>
                        <a:t> Applicant had raised a similar question pending before its AO and hence the application was rejected.</a:t>
                      </a:r>
                      <a:endParaRPr lang="en-US" sz="2200" dirty="0">
                        <a:latin typeface="Calibri" panose="020F0502020204030204" pitchFamily="34" charset="0"/>
                      </a:endParaRPr>
                    </a:p>
                  </a:txBody>
                  <a:tcPr/>
                </a:tc>
              </a:tr>
              <a:tr h="2056036">
                <a:tc>
                  <a:txBody>
                    <a:bodyPr/>
                    <a:lstStyle/>
                    <a:p>
                      <a:pPr algn="just"/>
                      <a:r>
                        <a:rPr lang="en-US" sz="2200" dirty="0">
                          <a:latin typeface="Calibri" panose="020F0502020204030204" pitchFamily="34" charset="0"/>
                        </a:rPr>
                        <a:t>Yongnam</a:t>
                      </a:r>
                      <a:r>
                        <a:rPr lang="en-US" sz="2200" baseline="0" dirty="0">
                          <a:latin typeface="Calibri" panose="020F0502020204030204" pitchFamily="34" charset="0"/>
                        </a:rPr>
                        <a:t> Engineering &amp; Construction Pte Limited (AAR 842 of 2009)</a:t>
                      </a:r>
                      <a:endParaRPr lang="en-US" sz="2200" dirty="0">
                        <a:latin typeface="Calibri" panose="020F0502020204030204" pitchFamily="34" charset="0"/>
                      </a:endParaRPr>
                    </a:p>
                  </a:txBody>
                  <a:tcPr/>
                </a:tc>
                <a:tc>
                  <a:txBody>
                    <a:bodyPr/>
                    <a:lstStyle/>
                    <a:p>
                      <a:pPr marL="342900" indent="-342900" algn="just">
                        <a:buClr>
                          <a:schemeClr val="accent2">
                            <a:lumMod val="50000"/>
                          </a:schemeClr>
                        </a:buClr>
                        <a:buFont typeface="Arial" panose="020B0604020202020204" pitchFamily="34" charset="0"/>
                        <a:buChar char="●"/>
                      </a:pPr>
                      <a:r>
                        <a:rPr lang="en-US" sz="2200" dirty="0">
                          <a:latin typeface="Calibri" panose="020F0502020204030204" pitchFamily="34" charset="0"/>
                        </a:rPr>
                        <a:t>Application</a:t>
                      </a:r>
                      <a:r>
                        <a:rPr lang="en-US" sz="2200" baseline="0" dirty="0">
                          <a:latin typeface="Calibri" panose="020F0502020204030204" pitchFamily="34" charset="0"/>
                        </a:rPr>
                        <a:t> for re-opening of the earlier application on the basis of certain additional facts</a:t>
                      </a:r>
                    </a:p>
                    <a:p>
                      <a:pPr marL="342900" indent="-342900" algn="just">
                        <a:buClr>
                          <a:schemeClr val="accent2">
                            <a:lumMod val="50000"/>
                          </a:schemeClr>
                        </a:buClr>
                        <a:buFont typeface="Arial" panose="020B0604020202020204" pitchFamily="34" charset="0"/>
                        <a:buChar char="●"/>
                      </a:pPr>
                      <a:r>
                        <a:rPr lang="en-US" sz="2200" baseline="0" dirty="0" smtClean="0">
                          <a:latin typeface="Calibri" panose="020F0502020204030204" pitchFamily="34" charset="0"/>
                        </a:rPr>
                        <a:t>The </a:t>
                      </a:r>
                      <a:r>
                        <a:rPr lang="en-US" sz="2200" baseline="0" dirty="0">
                          <a:latin typeface="Calibri" panose="020F0502020204030204" pitchFamily="34" charset="0"/>
                        </a:rPr>
                        <a:t>AAR exercising its discretion rejected the application stating that the discretion cannot be exercised to go to the aid of an indiligent and indifferent applicant who maintained silence throughout the earlier proceedings</a:t>
                      </a:r>
                      <a:endParaRPr lang="en-US" sz="2200"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1970550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400" cy="1143000"/>
          </a:xfrm>
        </p:spPr>
        <p:txBody>
          <a:bodyPr/>
          <a:lstStyle/>
          <a:p>
            <a:r>
              <a:rPr lang="en-IN" sz="3600" dirty="0">
                <a:latin typeface="+mn-lt"/>
              </a:rPr>
              <a:t>Discretionary powers outside the </a:t>
            </a:r>
            <a:r>
              <a:rPr lang="en-IN" sz="3600" dirty="0" smtClean="0">
                <a:latin typeface="+mn-lt"/>
              </a:rPr>
              <a:t> first proviso </a:t>
            </a:r>
            <a:r>
              <a:rPr lang="en-IN" sz="3600" dirty="0">
                <a:latin typeface="+mn-lt"/>
              </a:rPr>
              <a:t>u/s 245R(2) to refuse an </a:t>
            </a:r>
            <a:r>
              <a:rPr lang="en-IN" sz="3600" dirty="0" smtClean="0">
                <a:latin typeface="+mn-lt"/>
              </a:rPr>
              <a:t>application</a:t>
            </a:r>
            <a:endParaRPr lang="en-IN" sz="3600" dirty="0">
              <a:latin typeface="+mn-lt"/>
            </a:endParaRPr>
          </a:p>
        </p:txBody>
      </p:sp>
      <p:sp>
        <p:nvSpPr>
          <p:cNvPr id="3" name="Content Placeholder 2"/>
          <p:cNvSpPr>
            <a:spLocks noGrp="1"/>
          </p:cNvSpPr>
          <p:nvPr>
            <p:ph idx="1"/>
          </p:nvPr>
        </p:nvSpPr>
        <p:spPr>
          <a:xfrm>
            <a:off x="0" y="1143000"/>
            <a:ext cx="8458200" cy="5562600"/>
          </a:xfrm>
        </p:spPr>
        <p:txBody>
          <a:bodyPr>
            <a:noAutofit/>
          </a:bodyPr>
          <a:lstStyle/>
          <a:p>
            <a:pPr algn="just">
              <a:lnSpc>
                <a:spcPct val="114000"/>
              </a:lnSpc>
              <a:spcBef>
                <a:spcPts val="600"/>
              </a:spcBef>
            </a:pPr>
            <a:r>
              <a:rPr lang="en-US" sz="2050" dirty="0" smtClean="0">
                <a:solidFill>
                  <a:schemeClr val="dk1"/>
                </a:solidFill>
              </a:rPr>
              <a:t>Whether the Authority </a:t>
            </a:r>
            <a:r>
              <a:rPr lang="en-US" sz="2050" dirty="0">
                <a:solidFill>
                  <a:schemeClr val="dk1"/>
                </a:solidFill>
              </a:rPr>
              <a:t>is </a:t>
            </a:r>
            <a:r>
              <a:rPr lang="en-US" sz="2050" dirty="0" smtClean="0">
                <a:solidFill>
                  <a:schemeClr val="dk1"/>
                </a:solidFill>
              </a:rPr>
              <a:t>correct </a:t>
            </a:r>
            <a:r>
              <a:rPr lang="en-US" sz="2050" dirty="0">
                <a:solidFill>
                  <a:schemeClr val="dk1"/>
                </a:solidFill>
              </a:rPr>
              <a:t>in refusing to give a ruling </a:t>
            </a:r>
            <a:r>
              <a:rPr lang="en-US" sz="2050" dirty="0" smtClean="0">
                <a:solidFill>
                  <a:schemeClr val="dk1"/>
                </a:solidFill>
              </a:rPr>
              <a:t>at </a:t>
            </a:r>
            <a:r>
              <a:rPr lang="en-US" sz="2050" dirty="0">
                <a:solidFill>
                  <a:schemeClr val="dk1"/>
                </a:solidFill>
              </a:rPr>
              <a:t>the time of final hearing in the absence of any fresh material, merely on the basis of the </a:t>
            </a:r>
            <a:r>
              <a:rPr lang="en-US" sz="2050" b="1" dirty="0">
                <a:solidFill>
                  <a:schemeClr val="dk1"/>
                </a:solidFill>
              </a:rPr>
              <a:t>suspicion of illegality/fraud</a:t>
            </a:r>
            <a:r>
              <a:rPr lang="en-US" sz="2050" dirty="0">
                <a:solidFill>
                  <a:schemeClr val="dk1"/>
                </a:solidFill>
              </a:rPr>
              <a:t>?- </a:t>
            </a:r>
            <a:r>
              <a:rPr lang="en-US" sz="2050" dirty="0" smtClean="0">
                <a:solidFill>
                  <a:schemeClr val="dk1"/>
                </a:solidFill>
              </a:rPr>
              <a:t>No</a:t>
            </a:r>
          </a:p>
          <a:p>
            <a:pPr lvl="1" algn="just">
              <a:lnSpc>
                <a:spcPct val="114000"/>
              </a:lnSpc>
              <a:spcBef>
                <a:spcPts val="600"/>
              </a:spcBef>
            </a:pPr>
            <a:r>
              <a:rPr lang="en-US" sz="2050" dirty="0">
                <a:solidFill>
                  <a:schemeClr val="dk1"/>
                </a:solidFill>
              </a:rPr>
              <a:t>Mahindra BT Investment Co. (Mauritius) Ltd. </a:t>
            </a:r>
            <a:r>
              <a:rPr lang="en-US" sz="2050" dirty="0" smtClean="0">
                <a:solidFill>
                  <a:schemeClr val="dk1"/>
                </a:solidFill>
              </a:rPr>
              <a:t>vs DIT </a:t>
            </a:r>
            <a:r>
              <a:rPr lang="en-US" sz="2050" dirty="0">
                <a:solidFill>
                  <a:schemeClr val="dk1"/>
                </a:solidFill>
              </a:rPr>
              <a:t>[2013] 35 taxmann.com 535 (Bombay)</a:t>
            </a:r>
          </a:p>
          <a:p>
            <a:pPr algn="just">
              <a:lnSpc>
                <a:spcPct val="114000"/>
              </a:lnSpc>
              <a:spcBef>
                <a:spcPts val="600"/>
              </a:spcBef>
            </a:pPr>
            <a:r>
              <a:rPr lang="en-US" sz="2050" dirty="0" smtClean="0">
                <a:solidFill>
                  <a:schemeClr val="dk1"/>
                </a:solidFill>
              </a:rPr>
              <a:t>Discretion </a:t>
            </a:r>
            <a:r>
              <a:rPr lang="en-US" sz="2050" dirty="0">
                <a:solidFill>
                  <a:schemeClr val="dk1"/>
                </a:solidFill>
              </a:rPr>
              <a:t>has to be </a:t>
            </a:r>
            <a:r>
              <a:rPr lang="en-US" sz="2050" b="1" dirty="0">
                <a:solidFill>
                  <a:schemeClr val="dk1"/>
                </a:solidFill>
              </a:rPr>
              <a:t>exercised judiciously </a:t>
            </a:r>
            <a:r>
              <a:rPr lang="en-US" sz="2050" dirty="0">
                <a:solidFill>
                  <a:schemeClr val="dk1"/>
                </a:solidFill>
              </a:rPr>
              <a:t>keeping in view the spirit and purpose of the provisions concerning advance ruling. </a:t>
            </a:r>
            <a:endParaRPr lang="en-US" sz="2050" dirty="0" smtClean="0">
              <a:solidFill>
                <a:schemeClr val="dk1"/>
              </a:solidFill>
            </a:endParaRPr>
          </a:p>
          <a:p>
            <a:pPr lvl="1" algn="just">
              <a:lnSpc>
                <a:spcPct val="114000"/>
              </a:lnSpc>
              <a:spcBef>
                <a:spcPts val="600"/>
              </a:spcBef>
            </a:pPr>
            <a:r>
              <a:rPr lang="en-US" sz="2050" dirty="0">
                <a:solidFill>
                  <a:schemeClr val="dk1"/>
                </a:solidFill>
              </a:rPr>
              <a:t>Microsoft Operations Pte. Ltd., [2009] 178 Taxman 328; </a:t>
            </a:r>
            <a:r>
              <a:rPr lang="en-US" sz="2050" dirty="0" smtClean="0">
                <a:solidFill>
                  <a:schemeClr val="dk1"/>
                </a:solidFill>
              </a:rPr>
              <a:t>Yongnam </a:t>
            </a:r>
            <a:r>
              <a:rPr lang="en-US" sz="2050" dirty="0">
                <a:solidFill>
                  <a:schemeClr val="dk1"/>
                </a:solidFill>
              </a:rPr>
              <a:t>Engg. &amp; Construction (Pte.) Ltd.,[2010] 188 Taxman </a:t>
            </a:r>
            <a:r>
              <a:rPr lang="en-US" sz="2050" dirty="0" smtClean="0">
                <a:solidFill>
                  <a:schemeClr val="dk1"/>
                </a:solidFill>
              </a:rPr>
              <a:t>163; ZD</a:t>
            </a:r>
            <a:r>
              <a:rPr lang="en-US" sz="2050" dirty="0">
                <a:solidFill>
                  <a:schemeClr val="dk1"/>
                </a:solidFill>
              </a:rPr>
              <a:t>,</a:t>
            </a:r>
            <a:r>
              <a:rPr lang="en-US" sz="2050" b="1" dirty="0">
                <a:solidFill>
                  <a:schemeClr val="dk1"/>
                </a:solidFill>
              </a:rPr>
              <a:t> </a:t>
            </a:r>
            <a:r>
              <a:rPr lang="en-US" sz="2050" dirty="0">
                <a:solidFill>
                  <a:schemeClr val="dk1"/>
                </a:solidFill>
              </a:rPr>
              <a:t>[2013] 29 taxmann.com 147 </a:t>
            </a:r>
            <a:endParaRPr lang="en-IN" sz="2050" dirty="0">
              <a:solidFill>
                <a:schemeClr val="dk1"/>
              </a:solidFill>
            </a:endParaRPr>
          </a:p>
          <a:p>
            <a:pPr algn="just">
              <a:lnSpc>
                <a:spcPct val="114000"/>
              </a:lnSpc>
              <a:spcBef>
                <a:spcPts val="600"/>
              </a:spcBef>
            </a:pPr>
            <a:r>
              <a:rPr lang="en-US" sz="2050" dirty="0" smtClean="0">
                <a:solidFill>
                  <a:schemeClr val="dk1"/>
                </a:solidFill>
              </a:rPr>
              <a:t>Discretion </a:t>
            </a:r>
            <a:r>
              <a:rPr lang="en-US" sz="2050" dirty="0">
                <a:solidFill>
                  <a:schemeClr val="dk1"/>
                </a:solidFill>
              </a:rPr>
              <a:t>may be </a:t>
            </a:r>
            <a:r>
              <a:rPr lang="en-US" sz="2050" b="1" dirty="0">
                <a:solidFill>
                  <a:schemeClr val="dk1"/>
                </a:solidFill>
              </a:rPr>
              <a:t>invoked in exceptional cases </a:t>
            </a:r>
            <a:r>
              <a:rPr lang="en-US" sz="2050" dirty="0">
                <a:solidFill>
                  <a:schemeClr val="dk1"/>
                </a:solidFill>
              </a:rPr>
              <a:t>but the power to reject on grounds not expressly spelt out by the statute cannot be ruled out. </a:t>
            </a:r>
            <a:endParaRPr lang="en-US" sz="2050" dirty="0" smtClean="0">
              <a:solidFill>
                <a:schemeClr val="dk1"/>
              </a:solidFill>
            </a:endParaRPr>
          </a:p>
          <a:p>
            <a:pPr algn="just">
              <a:lnSpc>
                <a:spcPct val="114000"/>
              </a:lnSpc>
              <a:spcBef>
                <a:spcPts val="600"/>
              </a:spcBef>
            </a:pPr>
            <a:r>
              <a:rPr lang="en-US" sz="2050" dirty="0" smtClean="0">
                <a:solidFill>
                  <a:schemeClr val="dk1"/>
                </a:solidFill>
              </a:rPr>
              <a:t>In </a:t>
            </a:r>
            <a:r>
              <a:rPr lang="en-US" sz="2050" b="1" dirty="0" smtClean="0">
                <a:solidFill>
                  <a:schemeClr val="dk1"/>
                </a:solidFill>
              </a:rPr>
              <a:t>absence of proper documentation </a:t>
            </a:r>
            <a:r>
              <a:rPr lang="en-US" sz="2050" dirty="0" smtClean="0">
                <a:solidFill>
                  <a:schemeClr val="dk1"/>
                </a:solidFill>
              </a:rPr>
              <a:t>the AAR shall refuse to give a ruling.</a:t>
            </a:r>
          </a:p>
          <a:p>
            <a:pPr lvl="1" algn="just">
              <a:lnSpc>
                <a:spcPct val="114000"/>
              </a:lnSpc>
              <a:spcBef>
                <a:spcPts val="600"/>
              </a:spcBef>
            </a:pPr>
            <a:r>
              <a:rPr lang="en-US" sz="2050" dirty="0">
                <a:solidFill>
                  <a:schemeClr val="dk1"/>
                </a:solidFill>
              </a:rPr>
              <a:t>Dishnet Wireless Ltd. </a:t>
            </a:r>
            <a:r>
              <a:rPr lang="en-US" sz="2050" dirty="0" smtClean="0">
                <a:solidFill>
                  <a:schemeClr val="dk1"/>
                </a:solidFill>
              </a:rPr>
              <a:t> [</a:t>
            </a:r>
            <a:r>
              <a:rPr lang="en-US" sz="2050" dirty="0">
                <a:solidFill>
                  <a:schemeClr val="dk1"/>
                </a:solidFill>
              </a:rPr>
              <a:t>2012] 24 taxmann.com 302 </a:t>
            </a:r>
            <a:endParaRPr lang="en-IN" sz="2050" dirty="0">
              <a:solidFill>
                <a:schemeClr val="dk1"/>
              </a:solidFill>
            </a:endParaRPr>
          </a:p>
          <a:p>
            <a:pPr lvl="1" algn="just">
              <a:lnSpc>
                <a:spcPct val="125000"/>
              </a:lnSpc>
              <a:spcBef>
                <a:spcPts val="600"/>
              </a:spcBef>
            </a:pPr>
            <a:endParaRPr lang="en-US" sz="2050" dirty="0" smtClean="0">
              <a:solidFill>
                <a:schemeClr val="dk1"/>
              </a:solidFill>
            </a:endParaRPr>
          </a:p>
          <a:p>
            <a:pPr lvl="1" algn="just">
              <a:lnSpc>
                <a:spcPct val="125000"/>
              </a:lnSpc>
              <a:spcBef>
                <a:spcPts val="600"/>
              </a:spcBef>
            </a:pPr>
            <a:endParaRPr lang="en-IN" sz="2050"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17563882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IN" sz="4000" dirty="0" smtClean="0">
                <a:latin typeface="+mn-lt"/>
              </a:rPr>
              <a:t>Hearing of application</a:t>
            </a:r>
            <a:endParaRPr lang="en-IN" sz="4000" dirty="0">
              <a:latin typeface="+mn-lt"/>
            </a:endParaRPr>
          </a:p>
        </p:txBody>
      </p:sp>
      <p:sp>
        <p:nvSpPr>
          <p:cNvPr id="3" name="Content Placeholder 2"/>
          <p:cNvSpPr>
            <a:spLocks noGrp="1"/>
          </p:cNvSpPr>
          <p:nvPr>
            <p:ph idx="1"/>
          </p:nvPr>
        </p:nvSpPr>
        <p:spPr>
          <a:xfrm>
            <a:off x="457200" y="914400"/>
            <a:ext cx="7924800" cy="4800600"/>
          </a:xfrm>
        </p:spPr>
        <p:txBody>
          <a:bodyPr>
            <a:noAutofit/>
          </a:bodyPr>
          <a:lstStyle/>
          <a:p>
            <a:pPr algn="just">
              <a:lnSpc>
                <a:spcPct val="125000"/>
              </a:lnSpc>
              <a:spcBef>
                <a:spcPts val="600"/>
              </a:spcBef>
            </a:pPr>
            <a:r>
              <a:rPr lang="en-IN" dirty="0" smtClean="0"/>
              <a:t>An </a:t>
            </a:r>
            <a:r>
              <a:rPr lang="en-IN" b="1" dirty="0" smtClean="0"/>
              <a:t>authorised representative </a:t>
            </a:r>
            <a:r>
              <a:rPr lang="en-IN" dirty="0" smtClean="0"/>
              <a:t>appearing for the applicant at the hearing shall file, before the commencement of the hearing, a document authorising him to appear for the applicant. - </a:t>
            </a:r>
            <a:r>
              <a:rPr lang="en-IN" b="1" dirty="0" smtClean="0"/>
              <a:t>Rule 14 </a:t>
            </a:r>
            <a:r>
              <a:rPr lang="en-IN" b="1" dirty="0"/>
              <a:t>AAR (Procedure) Rules 1996</a:t>
            </a:r>
            <a:endParaRPr lang="en-IN" b="1" dirty="0" smtClean="0"/>
          </a:p>
          <a:p>
            <a:pPr algn="just">
              <a:lnSpc>
                <a:spcPct val="125000"/>
              </a:lnSpc>
              <a:spcBef>
                <a:spcPts val="600"/>
              </a:spcBef>
            </a:pPr>
            <a:r>
              <a:rPr lang="en-IN" dirty="0" smtClean="0"/>
              <a:t>The Authority may permit or require the applicant to </a:t>
            </a:r>
            <a:r>
              <a:rPr lang="en-IN" b="1" dirty="0" smtClean="0"/>
              <a:t>submit additional facts</a:t>
            </a:r>
            <a:r>
              <a:rPr lang="en-IN" dirty="0" smtClean="0"/>
              <a:t> to enable it to pronounce advance ruling. - </a:t>
            </a:r>
            <a:r>
              <a:rPr lang="en-IN" b="1" dirty="0" smtClean="0"/>
              <a:t>Rule </a:t>
            </a:r>
            <a:r>
              <a:rPr lang="en-IN" b="1" dirty="0"/>
              <a:t>11 AAR (Procedure) Rules 1996</a:t>
            </a:r>
            <a:endParaRPr lang="en-IN" b="1" dirty="0" smtClean="0"/>
          </a:p>
          <a:p>
            <a:pPr algn="just">
              <a:lnSpc>
                <a:spcPct val="125000"/>
              </a:lnSpc>
              <a:spcBef>
                <a:spcPts val="600"/>
              </a:spcBef>
            </a:pPr>
            <a:r>
              <a:rPr lang="en-IN" dirty="0" smtClean="0"/>
              <a:t>The </a:t>
            </a:r>
            <a:r>
              <a:rPr lang="en-IN" b="1" dirty="0" smtClean="0"/>
              <a:t>question should arise out of the statement of facts </a:t>
            </a:r>
            <a:r>
              <a:rPr lang="en-IN" dirty="0" smtClean="0"/>
              <a:t>given with the application. No question not specified in the application can be urged.</a:t>
            </a:r>
          </a:p>
          <a:p>
            <a:pPr marL="114300" indent="0">
              <a:lnSpc>
                <a:spcPct val="125000"/>
              </a:lnSpc>
              <a:spcBef>
                <a:spcPts val="600"/>
              </a:spcBef>
              <a:buNone/>
            </a:pPr>
            <a:endParaRPr lang="en-IN" dirty="0"/>
          </a:p>
          <a:p>
            <a:pPr>
              <a:lnSpc>
                <a:spcPct val="125000"/>
              </a:lnSpc>
              <a:spcBef>
                <a:spcPts val="600"/>
              </a:spcBef>
            </a:pPr>
            <a:endParaRPr lang="en-IN" dirty="0" smtClean="0"/>
          </a:p>
          <a:p>
            <a:pPr>
              <a:lnSpc>
                <a:spcPct val="125000"/>
              </a:lnSpc>
              <a:spcBef>
                <a:spcPts val="600"/>
              </a:spcBef>
            </a:pPr>
            <a:endParaRPr lang="en-IN" dirty="0"/>
          </a:p>
        </p:txBody>
      </p:sp>
      <p:sp>
        <p:nvSpPr>
          <p:cNvPr id="6" name="Rectangle 5"/>
          <p:cNvSpPr/>
          <p:nvPr/>
        </p:nvSpPr>
        <p:spPr>
          <a:xfrm>
            <a:off x="75438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dirty="0"/>
          </a:p>
        </p:txBody>
      </p:sp>
    </p:spTree>
    <p:extLst>
      <p:ext uri="{BB962C8B-B14F-4D97-AF65-F5344CB8AC3E}">
        <p14:creationId xmlns:p14="http://schemas.microsoft.com/office/powerpoint/2010/main" val="30115036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000" dirty="0">
                <a:latin typeface="Calibri" panose="020F0502020204030204" pitchFamily="34" charset="0"/>
              </a:rPr>
              <a:t>Hearing of application</a:t>
            </a:r>
          </a:p>
        </p:txBody>
      </p:sp>
      <p:sp>
        <p:nvSpPr>
          <p:cNvPr id="3" name="Content Placeholder 2"/>
          <p:cNvSpPr>
            <a:spLocks noGrp="1"/>
          </p:cNvSpPr>
          <p:nvPr>
            <p:ph idx="1"/>
          </p:nvPr>
        </p:nvSpPr>
        <p:spPr>
          <a:xfrm>
            <a:off x="457200" y="1447800"/>
            <a:ext cx="7620000" cy="4800600"/>
          </a:xfrm>
        </p:spPr>
        <p:txBody>
          <a:bodyPr>
            <a:normAutofit lnSpcReduction="10000"/>
          </a:bodyPr>
          <a:lstStyle/>
          <a:p>
            <a:pPr algn="just">
              <a:lnSpc>
                <a:spcPct val="125000"/>
              </a:lnSpc>
              <a:spcBef>
                <a:spcPts val="600"/>
              </a:spcBef>
            </a:pPr>
            <a:r>
              <a:rPr lang="en-IN" sz="2400" dirty="0"/>
              <a:t>Any additional questions not set-forth in the application may be </a:t>
            </a:r>
            <a:r>
              <a:rPr lang="en-IN" sz="2400" dirty="0" smtClean="0"/>
              <a:t>urged </a:t>
            </a:r>
            <a:r>
              <a:rPr lang="en-IN" sz="2400" dirty="0"/>
              <a:t>by leave of the authority. - </a:t>
            </a:r>
            <a:r>
              <a:rPr lang="en-IN" sz="2400" b="1" dirty="0"/>
              <a:t>Rule 12 AAR (Procedure) Rules 1996</a:t>
            </a:r>
          </a:p>
          <a:p>
            <a:pPr algn="just">
              <a:lnSpc>
                <a:spcPct val="125000"/>
              </a:lnSpc>
              <a:spcBef>
                <a:spcPts val="600"/>
              </a:spcBef>
            </a:pPr>
            <a:r>
              <a:rPr lang="en-IN" sz="2400" dirty="0" smtClean="0"/>
              <a:t>On </a:t>
            </a:r>
            <a:r>
              <a:rPr lang="en-IN" sz="2400" dirty="0"/>
              <a:t>non-appearance by assessee or the CIT, the authority may proceed to </a:t>
            </a:r>
            <a:r>
              <a:rPr lang="en-IN" sz="2400" b="1" dirty="0"/>
              <a:t>dispose the application exparte</a:t>
            </a:r>
            <a:r>
              <a:rPr lang="en-IN" sz="2400" dirty="0"/>
              <a:t>. However, the application can be restored within 15 days of receipt of such order provided there is sufficient cause for non-appearance. </a:t>
            </a:r>
            <a:r>
              <a:rPr lang="en-IN" sz="2400" b="1" dirty="0"/>
              <a:t>- Rule 17 AAR (Procedure) Rules 1996</a:t>
            </a:r>
          </a:p>
          <a:p>
            <a:pPr algn="just">
              <a:lnSpc>
                <a:spcPct val="125000"/>
              </a:lnSpc>
              <a:spcBef>
                <a:spcPts val="600"/>
              </a:spcBef>
            </a:pPr>
            <a:r>
              <a:rPr lang="en-IN" sz="2400" dirty="0"/>
              <a:t>Proceedings before AAR are </a:t>
            </a:r>
            <a:r>
              <a:rPr lang="en-IN" sz="2400" b="1" dirty="0"/>
              <a:t>not open to the public</a:t>
            </a:r>
            <a:r>
              <a:rPr lang="en-IN" sz="2400" dirty="0"/>
              <a:t>. </a:t>
            </a:r>
          </a:p>
          <a:p>
            <a:pPr algn="just"/>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22447259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43000"/>
          </a:xfrm>
        </p:spPr>
        <p:txBody>
          <a:bodyPr/>
          <a:lstStyle/>
          <a:p>
            <a:r>
              <a:rPr lang="en-IN" sz="4000" dirty="0" smtClean="0">
                <a:latin typeface="+mn-lt"/>
              </a:rPr>
              <a:t>Pronouncement of Ruling</a:t>
            </a:r>
            <a:endParaRPr lang="en-IN" sz="4000" dirty="0">
              <a:latin typeface="+mn-lt"/>
            </a:endParaRPr>
          </a:p>
        </p:txBody>
      </p:sp>
      <p:sp>
        <p:nvSpPr>
          <p:cNvPr id="3" name="Content Placeholder 2"/>
          <p:cNvSpPr>
            <a:spLocks noGrp="1"/>
          </p:cNvSpPr>
          <p:nvPr>
            <p:ph idx="1"/>
          </p:nvPr>
        </p:nvSpPr>
        <p:spPr>
          <a:xfrm>
            <a:off x="41690" y="682847"/>
            <a:ext cx="8458200" cy="5410200"/>
          </a:xfrm>
        </p:spPr>
        <p:txBody>
          <a:bodyPr>
            <a:noAutofit/>
          </a:bodyPr>
          <a:lstStyle/>
          <a:p>
            <a:pPr algn="just">
              <a:lnSpc>
                <a:spcPct val="125000"/>
              </a:lnSpc>
              <a:spcBef>
                <a:spcPts val="600"/>
              </a:spcBef>
            </a:pPr>
            <a:r>
              <a:rPr lang="en-IN" dirty="0"/>
              <a:t>A</a:t>
            </a:r>
            <a:r>
              <a:rPr lang="en-IN" dirty="0" smtClean="0"/>
              <a:t>uthority shall pronounce its advance ruling in </a:t>
            </a:r>
            <a:r>
              <a:rPr lang="en-IN" b="1" dirty="0" smtClean="0"/>
              <a:t>writing within six months </a:t>
            </a:r>
            <a:r>
              <a:rPr lang="en-IN" dirty="0" smtClean="0"/>
              <a:t>from the date of application. However, in some cases the Ruling is pronounced beyond the period of six months. </a:t>
            </a:r>
          </a:p>
          <a:p>
            <a:pPr algn="just">
              <a:lnSpc>
                <a:spcPct val="125000"/>
              </a:lnSpc>
              <a:spcBef>
                <a:spcPts val="600"/>
              </a:spcBef>
            </a:pPr>
            <a:r>
              <a:rPr lang="en-IN" dirty="0"/>
              <a:t>O</a:t>
            </a:r>
            <a:r>
              <a:rPr lang="en-IN" dirty="0" smtClean="0"/>
              <a:t>rders </a:t>
            </a:r>
            <a:r>
              <a:rPr lang="en-IN" dirty="0"/>
              <a:t>of the authority as the Chairman may deem fit are released for </a:t>
            </a:r>
            <a:r>
              <a:rPr lang="en-IN" dirty="0" smtClean="0"/>
              <a:t>publications. </a:t>
            </a:r>
          </a:p>
          <a:p>
            <a:pPr algn="just">
              <a:lnSpc>
                <a:spcPct val="125000"/>
              </a:lnSpc>
              <a:spcBef>
                <a:spcPts val="600"/>
              </a:spcBef>
            </a:pPr>
            <a:r>
              <a:rPr lang="en-IN" dirty="0"/>
              <a:t>C</a:t>
            </a:r>
            <a:r>
              <a:rPr lang="en-IN" dirty="0" smtClean="0"/>
              <a:t>ertified </a:t>
            </a:r>
            <a:r>
              <a:rPr lang="en-IN" b="1" dirty="0" smtClean="0"/>
              <a:t>true copy of order </a:t>
            </a:r>
            <a:r>
              <a:rPr lang="en-IN" dirty="0" smtClean="0"/>
              <a:t>passed u/s 245R(6) will be delivered to the Commissioner &amp; the applicant. </a:t>
            </a:r>
          </a:p>
          <a:p>
            <a:pPr algn="just">
              <a:lnSpc>
                <a:spcPct val="125000"/>
              </a:lnSpc>
              <a:spcBef>
                <a:spcPts val="600"/>
              </a:spcBef>
            </a:pPr>
            <a:r>
              <a:rPr lang="en-IN" dirty="0" smtClean="0"/>
              <a:t>Where the Authority finds on representation made by Commissioner or otherwise that the ruling has been obtained </a:t>
            </a:r>
            <a:r>
              <a:rPr lang="en-IN" b="1" dirty="0" smtClean="0"/>
              <a:t>by fraud or misrepresentation of facts</a:t>
            </a:r>
            <a:r>
              <a:rPr lang="en-IN" dirty="0" smtClean="0"/>
              <a:t>, the Authority may declare such ruling to be void-ab-initio. (sec. 245T)</a:t>
            </a:r>
          </a:p>
          <a:p>
            <a:pPr algn="just">
              <a:lnSpc>
                <a:spcPct val="125000"/>
              </a:lnSpc>
              <a:spcBef>
                <a:spcPts val="600"/>
              </a:spcBef>
            </a:pPr>
            <a:endParaRPr lang="en-US" dirty="0" smtClean="0"/>
          </a:p>
        </p:txBody>
      </p:sp>
      <p:sp>
        <p:nvSpPr>
          <p:cNvPr id="4" name="Rectangle 3"/>
          <p:cNvSpPr/>
          <p:nvPr/>
        </p:nvSpPr>
        <p:spPr>
          <a:xfrm>
            <a:off x="304800" y="5750147"/>
            <a:ext cx="7924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100" dirty="0" smtClean="0"/>
              <a:t>Advance Rulings pronounced by AAR are not binding on other tax-payers, however the rulings have persuasive value. </a:t>
            </a:r>
            <a:endParaRPr lang="en-IN" sz="2100" dirty="0"/>
          </a:p>
        </p:txBody>
      </p:sp>
      <p:sp>
        <p:nvSpPr>
          <p:cNvPr id="5" name="Date Placeholder 4"/>
          <p:cNvSpPr>
            <a:spLocks noGrp="1"/>
          </p:cNvSpPr>
          <p:nvPr>
            <p:ph type="dt" sz="half" idx="10"/>
          </p:nvPr>
        </p:nvSpPr>
        <p:spPr/>
        <p:txBody>
          <a:bodyPr/>
          <a:lstStyle/>
          <a:p>
            <a:r>
              <a:rPr lang="en-US" smtClean="0"/>
              <a:t>31/1/2015</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23461027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0000" cy="1143000"/>
          </a:xfrm>
        </p:spPr>
        <p:txBody>
          <a:bodyPr/>
          <a:lstStyle/>
          <a:p>
            <a:r>
              <a:rPr lang="en-IN" sz="4000" dirty="0" smtClean="0">
                <a:latin typeface="+mn-lt"/>
              </a:rPr>
              <a:t>Rectification of Ruling - Rule 19</a:t>
            </a:r>
            <a:endParaRPr lang="en-IN" sz="4000" dirty="0">
              <a:latin typeface="+mn-lt"/>
            </a:endParaRPr>
          </a:p>
        </p:txBody>
      </p:sp>
      <p:sp>
        <p:nvSpPr>
          <p:cNvPr id="4" name="Rectangle 3"/>
          <p:cNvSpPr/>
          <p:nvPr/>
        </p:nvSpPr>
        <p:spPr>
          <a:xfrm>
            <a:off x="228600" y="870026"/>
            <a:ext cx="8077200" cy="6216574"/>
          </a:xfrm>
          <a:prstGeom prst="rect">
            <a:avLst/>
          </a:prstGeom>
        </p:spPr>
        <p:txBody>
          <a:bodyPr wrap="square">
            <a:spAutoFit/>
          </a:bodyPr>
          <a:lstStyle/>
          <a:p>
            <a:pPr marL="285750" indent="-285750" algn="just">
              <a:lnSpc>
                <a:spcPct val="125000"/>
              </a:lnSpc>
              <a:spcBef>
                <a:spcPts val="300"/>
              </a:spcBef>
              <a:buFont typeface="Arial" pitchFamily="34" charset="0"/>
              <a:buChar char="•"/>
            </a:pPr>
            <a:r>
              <a:rPr lang="en-IN" sz="2200" dirty="0" smtClean="0"/>
              <a:t>Authority </a:t>
            </a:r>
            <a:r>
              <a:rPr lang="en-IN" sz="2200" dirty="0"/>
              <a:t>can </a:t>
            </a:r>
            <a:r>
              <a:rPr lang="en-IN" sz="2200" b="1" dirty="0"/>
              <a:t>rectify a mistake apparent from record/amend </a:t>
            </a:r>
            <a:r>
              <a:rPr lang="en-IN" sz="2200" dirty="0"/>
              <a:t>the order passed u/s 245R(6) before the order pronounced by the Authority has been given effect by the </a:t>
            </a:r>
            <a:r>
              <a:rPr lang="en-IN" sz="2200" dirty="0" smtClean="0"/>
              <a:t>AO. </a:t>
            </a:r>
          </a:p>
          <a:p>
            <a:pPr marL="742950" lvl="1" indent="-285750" algn="just">
              <a:lnSpc>
                <a:spcPct val="125000"/>
              </a:lnSpc>
              <a:spcBef>
                <a:spcPts val="300"/>
              </a:spcBef>
              <a:buFont typeface="Arial" pitchFamily="34" charset="0"/>
              <a:buChar char="•"/>
            </a:pPr>
            <a:r>
              <a:rPr lang="en-US" sz="2200" dirty="0" smtClean="0"/>
              <a:t>Al </a:t>
            </a:r>
            <a:r>
              <a:rPr lang="en-US" sz="2200" dirty="0"/>
              <a:t>Nisr Publishing </a:t>
            </a:r>
            <a:r>
              <a:rPr lang="en-US" sz="2200" dirty="0" smtClean="0"/>
              <a:t>vs. CIT </a:t>
            </a:r>
            <a:r>
              <a:rPr lang="en-US" sz="2200" dirty="0"/>
              <a:t>[1999] 105 </a:t>
            </a:r>
            <a:r>
              <a:rPr lang="en-US" sz="2200" dirty="0" smtClean="0"/>
              <a:t>Taxman </a:t>
            </a:r>
            <a:r>
              <a:rPr lang="en-US" sz="2200" dirty="0"/>
              <a:t>308 </a:t>
            </a:r>
            <a:endParaRPr lang="en-IN" sz="2200" dirty="0"/>
          </a:p>
          <a:p>
            <a:pPr marL="285750" indent="-285750" algn="just">
              <a:lnSpc>
                <a:spcPct val="125000"/>
              </a:lnSpc>
              <a:spcBef>
                <a:spcPts val="300"/>
              </a:spcBef>
              <a:buFont typeface="Arial" pitchFamily="34" charset="0"/>
              <a:buChar char="•"/>
            </a:pPr>
            <a:r>
              <a:rPr lang="en-US" sz="2200" dirty="0"/>
              <a:t>If what the Authority has done is to separate the narration of facts forming part of the question set forth by the petitioner and </a:t>
            </a:r>
            <a:r>
              <a:rPr lang="en-US" sz="2200" b="1" dirty="0"/>
              <a:t>reframe the question </a:t>
            </a:r>
            <a:r>
              <a:rPr lang="en-US" sz="2200" dirty="0"/>
              <a:t>keeping intact the rest of the question after putting it to the counsel of the petitioner, the order cannot be said to suffer from any mistake much less mistake apparent from the </a:t>
            </a:r>
            <a:r>
              <a:rPr lang="en-US" sz="2200" dirty="0" smtClean="0"/>
              <a:t>records. </a:t>
            </a:r>
          </a:p>
          <a:p>
            <a:pPr marL="742950" lvl="1" indent="-285750" algn="just">
              <a:lnSpc>
                <a:spcPct val="125000"/>
              </a:lnSpc>
              <a:spcBef>
                <a:spcPts val="300"/>
              </a:spcBef>
              <a:buFont typeface="Arial" pitchFamily="34" charset="0"/>
              <a:buChar char="•"/>
            </a:pPr>
            <a:r>
              <a:rPr lang="en-US" sz="2200" dirty="0" smtClean="0"/>
              <a:t>Instrumentarium </a:t>
            </a:r>
            <a:r>
              <a:rPr lang="en-US" sz="2200" dirty="0"/>
              <a:t>Corpn [2005] 144 </a:t>
            </a:r>
            <a:r>
              <a:rPr lang="en-US" sz="2200" dirty="0" smtClean="0"/>
              <a:t>Taxman </a:t>
            </a:r>
            <a:r>
              <a:rPr lang="en-US" sz="2200" dirty="0"/>
              <a:t>578 </a:t>
            </a:r>
          </a:p>
          <a:p>
            <a:pPr marL="742950" lvl="1" indent="-285750" algn="just">
              <a:lnSpc>
                <a:spcPct val="125000"/>
              </a:lnSpc>
              <a:spcBef>
                <a:spcPts val="300"/>
              </a:spcBef>
              <a:buFont typeface="Arial" pitchFamily="34" charset="0"/>
              <a:buChar char="•"/>
            </a:pPr>
            <a:endParaRPr lang="en-US" sz="2200" dirty="0"/>
          </a:p>
          <a:p>
            <a:pPr marL="742950" lvl="1" indent="-285750" algn="just">
              <a:lnSpc>
                <a:spcPct val="125000"/>
              </a:lnSpc>
              <a:spcBef>
                <a:spcPts val="300"/>
              </a:spcBef>
              <a:buFont typeface="Arial" pitchFamily="34" charset="0"/>
              <a:buChar char="•"/>
            </a:pPr>
            <a:endParaRPr lang="en-US" sz="2200" dirty="0" smtClean="0"/>
          </a:p>
          <a:p>
            <a:pPr lvl="1" algn="just">
              <a:lnSpc>
                <a:spcPct val="125000"/>
              </a:lnSpc>
              <a:spcBef>
                <a:spcPts val="300"/>
              </a:spcBef>
            </a:pPr>
            <a:endParaRPr lang="en-IN" sz="2200" dirty="0"/>
          </a:p>
        </p:txBody>
      </p:sp>
      <p:sp>
        <p:nvSpPr>
          <p:cNvPr id="6" name="Rectangle 5"/>
          <p:cNvSpPr/>
          <p:nvPr/>
        </p:nvSpPr>
        <p:spPr>
          <a:xfrm>
            <a:off x="75438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dirty="0"/>
          </a:p>
        </p:txBody>
      </p:sp>
    </p:spTree>
    <p:extLst>
      <p:ext uri="{BB962C8B-B14F-4D97-AF65-F5344CB8AC3E}">
        <p14:creationId xmlns:p14="http://schemas.microsoft.com/office/powerpoint/2010/main" val="1186913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152400"/>
            <a:ext cx="7620000" cy="868362"/>
          </a:xfrm>
        </p:spPr>
        <p:txBody>
          <a:bodyPr/>
          <a:lstStyle/>
          <a:p>
            <a:r>
              <a:rPr lang="en-IN" sz="4000" dirty="0" smtClean="0">
                <a:latin typeface="+mn-lt"/>
              </a:rPr>
              <a:t>Overview</a:t>
            </a:r>
            <a:endParaRPr lang="en-IN" sz="4000" dirty="0">
              <a:latin typeface="+mn-lt"/>
            </a:endParaRPr>
          </a:p>
        </p:txBody>
      </p:sp>
      <p:sp>
        <p:nvSpPr>
          <p:cNvPr id="7" name="Content Placeholder 6"/>
          <p:cNvSpPr>
            <a:spLocks noGrp="1"/>
          </p:cNvSpPr>
          <p:nvPr>
            <p:ph sz="half" idx="1"/>
          </p:nvPr>
        </p:nvSpPr>
        <p:spPr>
          <a:xfrm>
            <a:off x="76200" y="591312"/>
            <a:ext cx="5181600" cy="5199888"/>
          </a:xfrm>
        </p:spPr>
        <p:txBody>
          <a:bodyPr>
            <a:noAutofit/>
          </a:bodyPr>
          <a:lstStyle/>
          <a:p>
            <a:pPr marL="228600">
              <a:buNone/>
            </a:pPr>
            <a:r>
              <a:rPr lang="en-IN" sz="2200" dirty="0" smtClean="0"/>
              <a:t>	</a:t>
            </a:r>
            <a:r>
              <a:rPr lang="en-IN" sz="2200" b="1" u="sng" dirty="0" smtClean="0"/>
              <a:t>Address</a:t>
            </a:r>
          </a:p>
          <a:p>
            <a:pPr marL="228600"/>
            <a:r>
              <a:rPr lang="en-IN" sz="2200" dirty="0" smtClean="0"/>
              <a:t>5</a:t>
            </a:r>
            <a:r>
              <a:rPr lang="en-IN" sz="2200" baseline="30000" dirty="0" smtClean="0"/>
              <a:t>th</a:t>
            </a:r>
            <a:r>
              <a:rPr lang="en-IN" sz="2200" dirty="0" smtClean="0"/>
              <a:t> Floor, </a:t>
            </a:r>
            <a:r>
              <a:rPr lang="en-IN" sz="2200" dirty="0"/>
              <a:t>NDMC </a:t>
            </a:r>
            <a:r>
              <a:rPr lang="en-IN" sz="2200" dirty="0" smtClean="0"/>
              <a:t>Building,</a:t>
            </a:r>
          </a:p>
          <a:p>
            <a:pPr marL="228600">
              <a:spcBef>
                <a:spcPts val="500"/>
              </a:spcBef>
              <a:buNone/>
            </a:pPr>
            <a:r>
              <a:rPr lang="en-IN" sz="2200" dirty="0" smtClean="0"/>
              <a:t>	Satya Marg, Yashwant Place, </a:t>
            </a:r>
          </a:p>
          <a:p>
            <a:pPr marL="228600" algn="just">
              <a:buNone/>
            </a:pPr>
            <a:r>
              <a:rPr lang="en-IN" sz="2200" dirty="0" smtClean="0"/>
              <a:t>	Chanakyapuri, New Delhi-110021.</a:t>
            </a:r>
          </a:p>
          <a:p>
            <a:pPr marL="228600">
              <a:buNone/>
            </a:pPr>
            <a:r>
              <a:rPr lang="en-IN" sz="2200" dirty="0"/>
              <a:t>	</a:t>
            </a:r>
            <a:r>
              <a:rPr lang="en-IN" sz="2200" b="1" u="sng" dirty="0" smtClean="0"/>
              <a:t>Composition</a:t>
            </a:r>
            <a:endParaRPr lang="en-IN" sz="2200" b="1" u="sng" dirty="0"/>
          </a:p>
          <a:p>
            <a:pPr marL="228600" algn="just"/>
            <a:r>
              <a:rPr lang="en-IN" sz="2200" smtClean="0"/>
              <a:t>Chairman </a:t>
            </a:r>
            <a:r>
              <a:rPr lang="en-IN" sz="2200" dirty="0" smtClean="0"/>
              <a:t>- </a:t>
            </a:r>
            <a:r>
              <a:rPr lang="en-IN" sz="2200" dirty="0"/>
              <a:t>Hon’ble </a:t>
            </a:r>
            <a:r>
              <a:rPr lang="en-IN" sz="2200" dirty="0" smtClean="0"/>
              <a:t>Mr. Justice V. S. Sirpurkar</a:t>
            </a:r>
          </a:p>
          <a:p>
            <a:pPr marL="228600" indent="0" algn="just">
              <a:buNone/>
            </a:pPr>
            <a:r>
              <a:rPr lang="en-IN" sz="2200" b="1" u="sng" dirty="0"/>
              <a:t>Other Info</a:t>
            </a:r>
          </a:p>
          <a:p>
            <a:pPr marL="228600" algn="just"/>
            <a:r>
              <a:rPr lang="en-IN" sz="2200" dirty="0" smtClean="0"/>
              <a:t>Secretary - Mrs. Shyama S. Bansia</a:t>
            </a:r>
          </a:p>
          <a:p>
            <a:pPr marL="228600" algn="just"/>
            <a:r>
              <a:rPr lang="en-IN" sz="2200" dirty="0"/>
              <a:t>Additional </a:t>
            </a:r>
            <a:r>
              <a:rPr lang="en-IN" sz="2200" dirty="0" smtClean="0"/>
              <a:t>CIT - Mr. Sardar </a:t>
            </a:r>
            <a:r>
              <a:rPr lang="en-IN" sz="2200" dirty="0"/>
              <a:t>Singh </a:t>
            </a:r>
            <a:r>
              <a:rPr lang="en-IN" sz="2200" dirty="0" smtClean="0"/>
              <a:t>Meena</a:t>
            </a:r>
          </a:p>
          <a:p>
            <a:pPr marL="228600">
              <a:buNone/>
            </a:pPr>
            <a:r>
              <a:rPr lang="en-IN" sz="2200" dirty="0"/>
              <a:t>	</a:t>
            </a:r>
            <a:r>
              <a:rPr lang="en-IN" sz="2200" dirty="0" smtClean="0"/>
              <a:t>Section Officer - Mr. Yogesh Dubey</a:t>
            </a:r>
          </a:p>
          <a:p>
            <a:pPr marL="228600"/>
            <a:r>
              <a:rPr lang="en-IN" sz="2200" dirty="0" smtClean="0"/>
              <a:t>Email-aar.incometax@gmail.com</a:t>
            </a:r>
          </a:p>
          <a:p>
            <a:pPr marL="228600"/>
            <a:r>
              <a:rPr lang="en-IN" sz="2200" dirty="0" smtClean="0"/>
              <a:t>Website – www.aar.gov.in</a:t>
            </a:r>
            <a:endParaRPr lang="en-IN" sz="2200" dirty="0"/>
          </a:p>
        </p:txBody>
      </p:sp>
      <p:pic>
        <p:nvPicPr>
          <p:cNvPr id="9" name="Content Placeholder 8"/>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257800" y="685800"/>
            <a:ext cx="3059642" cy="4589463"/>
          </a:xfrm>
        </p:spPr>
      </p:pic>
      <p:sp>
        <p:nvSpPr>
          <p:cNvPr id="10" name="Rectangle 9"/>
          <p:cNvSpPr/>
          <p:nvPr/>
        </p:nvSpPr>
        <p:spPr>
          <a:xfrm>
            <a:off x="401502" y="5713228"/>
            <a:ext cx="7924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IN" sz="2200" dirty="0" smtClean="0"/>
              <a:t>Presently, there are no Vice-Chairman, Revenue Member or Law Member appointed. </a:t>
            </a:r>
            <a:endParaRPr lang="en-IN" sz="2200" dirty="0"/>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55816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000" dirty="0">
                <a:latin typeface="+mn-lt"/>
              </a:rPr>
              <a:t>Rectification of Ruling - Rule 19</a:t>
            </a:r>
          </a:p>
        </p:txBody>
      </p:sp>
      <p:sp>
        <p:nvSpPr>
          <p:cNvPr id="3" name="Content Placeholder 2"/>
          <p:cNvSpPr>
            <a:spLocks noGrp="1"/>
          </p:cNvSpPr>
          <p:nvPr>
            <p:ph idx="1"/>
          </p:nvPr>
        </p:nvSpPr>
        <p:spPr>
          <a:xfrm>
            <a:off x="457200" y="1600200"/>
            <a:ext cx="7924800" cy="4800600"/>
          </a:xfrm>
        </p:spPr>
        <p:txBody>
          <a:bodyPr>
            <a:normAutofit/>
          </a:bodyPr>
          <a:lstStyle/>
          <a:p>
            <a:pPr marL="285750" indent="-285750" algn="just">
              <a:lnSpc>
                <a:spcPct val="125000"/>
              </a:lnSpc>
              <a:spcBef>
                <a:spcPts val="300"/>
              </a:spcBef>
            </a:pPr>
            <a:r>
              <a:rPr lang="en-US" dirty="0"/>
              <a:t>The Authority does not have </a:t>
            </a:r>
            <a:r>
              <a:rPr lang="en-US" dirty="0" smtClean="0"/>
              <a:t>power </a:t>
            </a:r>
            <a:r>
              <a:rPr lang="en-US" b="1" dirty="0" smtClean="0"/>
              <a:t>while rectification </a:t>
            </a:r>
            <a:r>
              <a:rPr lang="en-US" dirty="0" smtClean="0"/>
              <a:t>of ruling </a:t>
            </a:r>
            <a:r>
              <a:rPr lang="en-US" dirty="0"/>
              <a:t>either </a:t>
            </a:r>
            <a:r>
              <a:rPr lang="en-US" b="1" dirty="0"/>
              <a:t>to admit additional material or to review the ruling on the basis of additional material.</a:t>
            </a:r>
            <a:r>
              <a:rPr lang="en-US" dirty="0"/>
              <a:t> </a:t>
            </a:r>
          </a:p>
          <a:p>
            <a:pPr marL="742950" lvl="1" indent="-285750" algn="just">
              <a:lnSpc>
                <a:spcPct val="125000"/>
              </a:lnSpc>
              <a:spcBef>
                <a:spcPts val="300"/>
              </a:spcBef>
            </a:pPr>
            <a:r>
              <a:rPr lang="en-US" sz="2200" dirty="0"/>
              <a:t>General Electric Pension Trust [2007] 159 Taxman 213 </a:t>
            </a:r>
          </a:p>
          <a:p>
            <a:pPr marL="285750" indent="-285750" algn="just">
              <a:lnSpc>
                <a:spcPct val="125000"/>
              </a:lnSpc>
              <a:spcBef>
                <a:spcPts val="300"/>
              </a:spcBef>
            </a:pPr>
            <a:r>
              <a:rPr lang="en-US" dirty="0" smtClean="0"/>
              <a:t>While </a:t>
            </a:r>
            <a:r>
              <a:rPr lang="en-US" dirty="0"/>
              <a:t>dealing with an application under Rule 19 it is not permissible to </a:t>
            </a:r>
            <a:r>
              <a:rPr lang="en-US" b="1" dirty="0"/>
              <a:t>re-frame the questions </a:t>
            </a:r>
            <a:r>
              <a:rPr lang="en-US" dirty="0"/>
              <a:t>or issues already framed and/or to add further questions. </a:t>
            </a:r>
          </a:p>
          <a:p>
            <a:pPr marL="742950" lvl="1" indent="-285750" algn="just">
              <a:lnSpc>
                <a:spcPct val="125000"/>
              </a:lnSpc>
              <a:spcBef>
                <a:spcPts val="300"/>
              </a:spcBef>
            </a:pPr>
            <a:r>
              <a:rPr lang="en-US" sz="2200" dirty="0"/>
              <a:t>CTCI Overseas Corporation Ltd. [2013] 35 taxmann.com 391</a:t>
            </a:r>
          </a:p>
          <a:p>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endParaRPr lang="en-US" dirty="0"/>
          </a:p>
        </p:txBody>
      </p:sp>
    </p:spTree>
    <p:extLst>
      <p:ext uri="{BB962C8B-B14F-4D97-AF65-F5344CB8AC3E}">
        <p14:creationId xmlns:p14="http://schemas.microsoft.com/office/powerpoint/2010/main" val="33153326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153400" cy="1143000"/>
          </a:xfrm>
        </p:spPr>
        <p:txBody>
          <a:bodyPr/>
          <a:lstStyle/>
          <a:p>
            <a:r>
              <a:rPr lang="en-IN" sz="4000" dirty="0">
                <a:latin typeface="+mn-lt"/>
              </a:rPr>
              <a:t>Applicability of Advance Ruling-Sec. 245S</a:t>
            </a:r>
          </a:p>
        </p:txBody>
      </p:sp>
      <p:sp>
        <p:nvSpPr>
          <p:cNvPr id="3" name="Content Placeholder 2"/>
          <p:cNvSpPr>
            <a:spLocks noGrp="1"/>
          </p:cNvSpPr>
          <p:nvPr>
            <p:ph idx="1"/>
          </p:nvPr>
        </p:nvSpPr>
        <p:spPr>
          <a:xfrm>
            <a:off x="76200" y="990600"/>
            <a:ext cx="8382000" cy="5410200"/>
          </a:xfrm>
        </p:spPr>
        <p:txBody>
          <a:bodyPr>
            <a:noAutofit/>
          </a:bodyPr>
          <a:lstStyle/>
          <a:p>
            <a:pPr marL="285750" indent="-285750" algn="just">
              <a:lnSpc>
                <a:spcPct val="125000"/>
              </a:lnSpc>
            </a:pPr>
            <a:r>
              <a:rPr lang="en-IN" dirty="0"/>
              <a:t>A Ruling is </a:t>
            </a:r>
            <a:r>
              <a:rPr lang="en-IN" b="1" dirty="0"/>
              <a:t>binding only on the applicant, Commissioner &amp; the tax authorities subordinate to him</a:t>
            </a:r>
            <a:r>
              <a:rPr lang="en-IN" dirty="0"/>
              <a:t>, in respect of the transaction in relation to which the ruling is sought. </a:t>
            </a:r>
          </a:p>
          <a:p>
            <a:pPr marL="285750" indent="-285750" algn="just">
              <a:lnSpc>
                <a:spcPct val="125000"/>
              </a:lnSpc>
            </a:pPr>
            <a:r>
              <a:rPr lang="en-IN" dirty="0" smtClean="0"/>
              <a:t>Ruling pronounced by the Authority </a:t>
            </a:r>
            <a:r>
              <a:rPr lang="en-IN" b="1" dirty="0" smtClean="0"/>
              <a:t>would not be binding in case of any other assessee</a:t>
            </a:r>
            <a:r>
              <a:rPr lang="en-IN" dirty="0" smtClean="0"/>
              <a:t> or the departmental authorities.</a:t>
            </a:r>
          </a:p>
          <a:p>
            <a:pPr marL="285750" indent="-285750" algn="just">
              <a:lnSpc>
                <a:spcPct val="125000"/>
              </a:lnSpc>
            </a:pPr>
            <a:r>
              <a:rPr lang="en-IN" dirty="0" smtClean="0"/>
              <a:t>Further</a:t>
            </a:r>
            <a:r>
              <a:rPr lang="en-IN" dirty="0"/>
              <a:t>, it shall </a:t>
            </a:r>
            <a:r>
              <a:rPr lang="en-IN" b="1" dirty="0"/>
              <a:t>continue to be binding</a:t>
            </a:r>
            <a:r>
              <a:rPr lang="en-IN" dirty="0"/>
              <a:t> so long as there is </a:t>
            </a:r>
            <a:r>
              <a:rPr lang="en-IN" b="1" dirty="0"/>
              <a:t>no change in law or facts</a:t>
            </a:r>
            <a:r>
              <a:rPr lang="en-IN" dirty="0"/>
              <a:t> on the basis of which the ruling has been pronounced. </a:t>
            </a:r>
            <a:endParaRPr lang="en-IN" dirty="0" smtClean="0"/>
          </a:p>
          <a:p>
            <a:pPr marL="285750" indent="-285750" algn="just">
              <a:lnSpc>
                <a:spcPct val="125000"/>
              </a:lnSpc>
            </a:pPr>
            <a:r>
              <a:rPr lang="en-US" b="1" dirty="0" smtClean="0"/>
              <a:t>An </a:t>
            </a:r>
            <a:r>
              <a:rPr lang="en-US" b="1" dirty="0"/>
              <a:t>assessment order, which gives effect to a binding ruling of AAR, </a:t>
            </a:r>
            <a:r>
              <a:rPr lang="en-US" b="1" dirty="0" smtClean="0"/>
              <a:t>cannot </a:t>
            </a:r>
            <a:r>
              <a:rPr lang="en-US" b="1" dirty="0"/>
              <a:t>be regarded as being erroneous or as being prejudicial to interest of revenue </a:t>
            </a:r>
            <a:r>
              <a:rPr lang="en-US" b="1" dirty="0" smtClean="0"/>
              <a:t>for invocation of jurisdiction u/s 263.</a:t>
            </a:r>
          </a:p>
          <a:p>
            <a:pPr marL="651510" lvl="2" indent="-285750" algn="just">
              <a:lnSpc>
                <a:spcPct val="125000"/>
              </a:lnSpc>
              <a:buClr>
                <a:schemeClr val="accent1"/>
              </a:buClr>
            </a:pPr>
            <a:r>
              <a:rPr lang="en-US" sz="2200" dirty="0">
                <a:solidFill>
                  <a:schemeClr val="dk1"/>
                </a:solidFill>
              </a:rPr>
              <a:t>Prudential Assurance Co. Ltd. Vs DIT, [2010] 191 Taxman 62 </a:t>
            </a:r>
            <a:r>
              <a:rPr lang="en-US" sz="2200" dirty="0" smtClean="0">
                <a:solidFill>
                  <a:schemeClr val="dk1"/>
                </a:solidFill>
              </a:rPr>
              <a:t>(Bom.) / </a:t>
            </a:r>
            <a:r>
              <a:rPr lang="en-IN" sz="2200" dirty="0"/>
              <a:t>DIT vs </a:t>
            </a:r>
            <a:r>
              <a:rPr lang="en-US" sz="2200" dirty="0">
                <a:solidFill>
                  <a:schemeClr val="dk1"/>
                </a:solidFill>
              </a:rPr>
              <a:t>Prudential Assurance Co. Ltd. [2013] 30 taxmann.com 126 </a:t>
            </a:r>
            <a:endParaRPr lang="en-IN" sz="2200" dirty="0"/>
          </a:p>
          <a:p>
            <a:pPr marL="285750" indent="-285750" algn="just">
              <a:lnSpc>
                <a:spcPct val="125000"/>
              </a:lnSpc>
            </a:pPr>
            <a:endParaRPr lang="en-IN" dirty="0" smtClean="0"/>
          </a:p>
          <a:p>
            <a:pPr marL="285750" indent="-285750" algn="just">
              <a:lnSpc>
                <a:spcPct val="125000"/>
              </a:lnSpc>
            </a:pPr>
            <a:endParaRPr lang="en-IN" dirty="0"/>
          </a:p>
          <a:p>
            <a:pPr>
              <a:lnSpc>
                <a:spcPct val="125000"/>
              </a:lnSpc>
            </a:pP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dirty="0"/>
          </a:p>
        </p:txBody>
      </p:sp>
    </p:spTree>
    <p:extLst>
      <p:ext uri="{BB962C8B-B14F-4D97-AF65-F5344CB8AC3E}">
        <p14:creationId xmlns:p14="http://schemas.microsoft.com/office/powerpoint/2010/main" val="2723121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772400" cy="1143000"/>
          </a:xfrm>
        </p:spPr>
        <p:txBody>
          <a:bodyPr/>
          <a:lstStyle/>
          <a:p>
            <a:pPr algn="just"/>
            <a:r>
              <a:rPr lang="en-IN" sz="3200" dirty="0" smtClean="0">
                <a:latin typeface="+mn-lt"/>
              </a:rPr>
              <a:t>Judicial Review of Ruling by High Court / Supreme Court …</a:t>
            </a:r>
            <a:endParaRPr lang="en-IN" sz="3200" dirty="0">
              <a:latin typeface="+mn-lt"/>
            </a:endParaRPr>
          </a:p>
        </p:txBody>
      </p:sp>
      <p:sp>
        <p:nvSpPr>
          <p:cNvPr id="3" name="Content Placeholder 2"/>
          <p:cNvSpPr>
            <a:spLocks noGrp="1"/>
          </p:cNvSpPr>
          <p:nvPr>
            <p:ph idx="1"/>
          </p:nvPr>
        </p:nvSpPr>
        <p:spPr>
          <a:xfrm>
            <a:off x="457200" y="1447800"/>
            <a:ext cx="7848600" cy="5257800"/>
          </a:xfrm>
        </p:spPr>
        <p:txBody>
          <a:bodyPr>
            <a:normAutofit lnSpcReduction="10000"/>
          </a:bodyPr>
          <a:lstStyle/>
          <a:p>
            <a:pPr algn="just">
              <a:lnSpc>
                <a:spcPct val="125000"/>
              </a:lnSpc>
              <a:spcBef>
                <a:spcPts val="600"/>
              </a:spcBef>
              <a:spcAft>
                <a:spcPts val="1000"/>
              </a:spcAft>
            </a:pPr>
            <a:r>
              <a:rPr lang="en-IN" b="1" dirty="0" smtClean="0"/>
              <a:t>Article 323B </a:t>
            </a:r>
            <a:r>
              <a:rPr lang="en-IN" dirty="0" smtClean="0"/>
              <a:t>of the constitution provides for setting up of Administrative Tribunals, by the appropriate legislatures under certain statutes. Hence AAR considered to be a Tribunal. </a:t>
            </a:r>
          </a:p>
          <a:p>
            <a:pPr algn="just">
              <a:lnSpc>
                <a:spcPct val="125000"/>
              </a:lnSpc>
              <a:spcBef>
                <a:spcPts val="600"/>
              </a:spcBef>
              <a:spcAft>
                <a:spcPts val="1000"/>
              </a:spcAft>
            </a:pPr>
            <a:r>
              <a:rPr lang="en-IN" dirty="0" smtClean="0"/>
              <a:t>Being a Tribunal, the AAR rulings are subject </a:t>
            </a:r>
            <a:r>
              <a:rPr lang="en-IN" dirty="0"/>
              <a:t>to judicial review by Apex Court under Article 136 and by the High Court under Article 226, 227.</a:t>
            </a:r>
            <a:endParaRPr lang="en-IN" dirty="0" smtClean="0"/>
          </a:p>
          <a:p>
            <a:pPr algn="just">
              <a:lnSpc>
                <a:spcPct val="125000"/>
              </a:lnSpc>
              <a:spcBef>
                <a:spcPts val="600"/>
              </a:spcBef>
              <a:spcAft>
                <a:spcPts val="1000"/>
              </a:spcAft>
            </a:pPr>
            <a:r>
              <a:rPr lang="en-IN" dirty="0" smtClean="0"/>
              <a:t>Unless a </a:t>
            </a:r>
            <a:r>
              <a:rPr lang="en-IN" b="1" dirty="0" smtClean="0"/>
              <a:t>similar issue is pending </a:t>
            </a:r>
            <a:r>
              <a:rPr lang="en-IN" dirty="0" smtClean="0"/>
              <a:t>before the Supreme Court or if the SLP raises </a:t>
            </a:r>
            <a:r>
              <a:rPr lang="en-IN" b="1" dirty="0" smtClean="0"/>
              <a:t>substantial question of general importance </a:t>
            </a:r>
            <a:r>
              <a:rPr lang="en-IN" dirty="0" smtClean="0"/>
              <a:t>it should not be burdened unduly and writ petitions against the </a:t>
            </a:r>
            <a:r>
              <a:rPr lang="en-IN" dirty="0"/>
              <a:t>o</a:t>
            </a:r>
            <a:r>
              <a:rPr lang="en-IN" dirty="0" smtClean="0"/>
              <a:t>rder of AAR should lie with the respective </a:t>
            </a:r>
            <a:r>
              <a:rPr lang="en-IN" dirty="0"/>
              <a:t>H</a:t>
            </a:r>
            <a:r>
              <a:rPr lang="en-IN" dirty="0" smtClean="0"/>
              <a:t>igh Courts.  </a:t>
            </a:r>
          </a:p>
          <a:p>
            <a:pPr lvl="1" algn="just">
              <a:lnSpc>
                <a:spcPct val="125000"/>
              </a:lnSpc>
              <a:spcBef>
                <a:spcPts val="600"/>
              </a:spcBef>
            </a:pPr>
            <a:r>
              <a:rPr lang="en-IN" sz="2200" b="1" dirty="0"/>
              <a:t>Columbia</a:t>
            </a:r>
            <a:r>
              <a:rPr lang="en-IN" sz="2200" b="1" dirty="0" smtClean="0"/>
              <a:t> Sportswear Co vs. DIT [2012] 346 ITR 161 (SC)</a:t>
            </a:r>
          </a:p>
        </p:txBody>
      </p:sp>
      <p:sp>
        <p:nvSpPr>
          <p:cNvPr id="6" name="Rectangle 5"/>
          <p:cNvSpPr/>
          <p:nvPr/>
        </p:nvSpPr>
        <p:spPr>
          <a:xfrm>
            <a:off x="75438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dirty="0"/>
          </a:p>
        </p:txBody>
      </p:sp>
    </p:spTree>
    <p:extLst>
      <p:ext uri="{BB962C8B-B14F-4D97-AF65-F5344CB8AC3E}">
        <p14:creationId xmlns:p14="http://schemas.microsoft.com/office/powerpoint/2010/main" val="22035669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848600" cy="1143000"/>
          </a:xfrm>
        </p:spPr>
        <p:txBody>
          <a:bodyPr/>
          <a:lstStyle/>
          <a:p>
            <a:pPr algn="just"/>
            <a:r>
              <a:rPr lang="en-IN" sz="3200" dirty="0" smtClean="0">
                <a:latin typeface="+mn-lt"/>
              </a:rPr>
              <a:t>Judicial Review of Ruling by High Court / Supreme Court </a:t>
            </a:r>
            <a:endParaRPr lang="en-IN" sz="3200" dirty="0">
              <a:latin typeface="+mn-lt"/>
            </a:endParaRPr>
          </a:p>
        </p:txBody>
      </p:sp>
      <p:sp>
        <p:nvSpPr>
          <p:cNvPr id="3" name="Content Placeholder 2"/>
          <p:cNvSpPr>
            <a:spLocks noGrp="1"/>
          </p:cNvSpPr>
          <p:nvPr>
            <p:ph idx="1"/>
          </p:nvPr>
        </p:nvSpPr>
        <p:spPr>
          <a:xfrm>
            <a:off x="152400" y="990600"/>
            <a:ext cx="8229600" cy="5257800"/>
          </a:xfrm>
        </p:spPr>
        <p:txBody>
          <a:bodyPr>
            <a:noAutofit/>
          </a:bodyPr>
          <a:lstStyle/>
          <a:p>
            <a:pPr algn="just">
              <a:lnSpc>
                <a:spcPct val="125000"/>
              </a:lnSpc>
              <a:spcBef>
                <a:spcPts val="600"/>
              </a:spcBef>
            </a:pPr>
            <a:r>
              <a:rPr lang="en-US" b="1" dirty="0" smtClean="0"/>
              <a:t>Scope of </a:t>
            </a:r>
            <a:r>
              <a:rPr lang="en-US" b="1" dirty="0"/>
              <a:t>judicial </a:t>
            </a:r>
            <a:r>
              <a:rPr lang="en-US" b="1" dirty="0" smtClean="0"/>
              <a:t>review</a:t>
            </a:r>
          </a:p>
          <a:p>
            <a:pPr algn="just">
              <a:lnSpc>
                <a:spcPct val="125000"/>
              </a:lnSpc>
              <a:spcBef>
                <a:spcPts val="600"/>
              </a:spcBef>
            </a:pPr>
            <a:r>
              <a:rPr lang="en-US" b="1" dirty="0" smtClean="0"/>
              <a:t>Grounds:</a:t>
            </a:r>
          </a:p>
          <a:p>
            <a:pPr marL="685800" indent="-457200" algn="just">
              <a:lnSpc>
                <a:spcPct val="114000"/>
              </a:lnSpc>
              <a:spcBef>
                <a:spcPts val="300"/>
              </a:spcBef>
              <a:buFont typeface="+mj-lt"/>
              <a:buAutoNum type="alphaLcPeriod"/>
            </a:pPr>
            <a:r>
              <a:rPr lang="en-US" dirty="0" smtClean="0"/>
              <a:t>Perversity </a:t>
            </a:r>
          </a:p>
          <a:p>
            <a:pPr marL="685800" indent="-457200" algn="just">
              <a:lnSpc>
                <a:spcPct val="114000"/>
              </a:lnSpc>
              <a:spcBef>
                <a:spcPts val="300"/>
              </a:spcBef>
              <a:buFont typeface="+mj-lt"/>
              <a:buAutoNum type="alphaLcPeriod"/>
            </a:pPr>
            <a:r>
              <a:rPr lang="en-US" dirty="0" smtClean="0"/>
              <a:t>Violation of </a:t>
            </a:r>
            <a:r>
              <a:rPr lang="en-US" dirty="0"/>
              <a:t>the principles of natural </a:t>
            </a:r>
            <a:r>
              <a:rPr lang="en-US" dirty="0" smtClean="0"/>
              <a:t>justice </a:t>
            </a:r>
          </a:p>
          <a:p>
            <a:pPr marL="685800" indent="-457200" algn="just">
              <a:lnSpc>
                <a:spcPct val="114000"/>
              </a:lnSpc>
              <a:spcBef>
                <a:spcPts val="300"/>
              </a:spcBef>
              <a:buFont typeface="+mj-lt"/>
              <a:buAutoNum type="alphaLcPeriod"/>
            </a:pPr>
            <a:r>
              <a:rPr lang="en-US" dirty="0" smtClean="0"/>
              <a:t>Malice </a:t>
            </a:r>
          </a:p>
          <a:p>
            <a:pPr marL="685800" indent="-457200" algn="just">
              <a:lnSpc>
                <a:spcPct val="114000"/>
              </a:lnSpc>
              <a:spcBef>
                <a:spcPts val="300"/>
              </a:spcBef>
              <a:buFont typeface="+mj-lt"/>
              <a:buAutoNum type="alphaLcPeriod"/>
            </a:pPr>
            <a:r>
              <a:rPr lang="en-US" dirty="0" smtClean="0"/>
              <a:t>Bias and </a:t>
            </a:r>
            <a:r>
              <a:rPr lang="en-US" dirty="0"/>
              <a:t>patent illegality on account the order going against the provision of </a:t>
            </a:r>
            <a:r>
              <a:rPr lang="en-US" dirty="0" smtClean="0"/>
              <a:t>law </a:t>
            </a:r>
          </a:p>
          <a:p>
            <a:pPr marL="685800" indent="-457200" algn="just">
              <a:lnSpc>
                <a:spcPct val="114000"/>
              </a:lnSpc>
              <a:spcBef>
                <a:spcPts val="300"/>
              </a:spcBef>
              <a:buFont typeface="+mj-lt"/>
              <a:buAutoNum type="alphaLcPeriod"/>
            </a:pPr>
            <a:r>
              <a:rPr lang="en-US" dirty="0" smtClean="0"/>
              <a:t>Prejudice in </a:t>
            </a:r>
            <a:r>
              <a:rPr lang="en-US" dirty="0"/>
              <a:t>not considering the various clauses in accordance with </a:t>
            </a:r>
            <a:r>
              <a:rPr lang="en-US" dirty="0" smtClean="0"/>
              <a:t>law</a:t>
            </a:r>
          </a:p>
          <a:p>
            <a:pPr marL="685800" indent="-457200" algn="just">
              <a:lnSpc>
                <a:spcPct val="114000"/>
              </a:lnSpc>
              <a:spcBef>
                <a:spcPts val="300"/>
              </a:spcBef>
              <a:buFont typeface="+mj-lt"/>
              <a:buAutoNum type="alphaLcPeriod"/>
            </a:pPr>
            <a:r>
              <a:rPr lang="en-US" dirty="0" smtClean="0"/>
              <a:t>Procedural irregularities </a:t>
            </a:r>
            <a:r>
              <a:rPr lang="en-US" dirty="0"/>
              <a:t>in arriving at process of </a:t>
            </a:r>
            <a:r>
              <a:rPr lang="en-US" dirty="0" smtClean="0"/>
              <a:t>decision-making</a:t>
            </a:r>
          </a:p>
          <a:p>
            <a:pPr marL="114300" indent="0" algn="just">
              <a:spcBef>
                <a:spcPts val="600"/>
              </a:spcBef>
              <a:buNone/>
            </a:pPr>
            <a:r>
              <a:rPr lang="en-US" dirty="0"/>
              <a:t>Verizon Data Services India (P.) Ltd</a:t>
            </a:r>
            <a:r>
              <a:rPr lang="en-US" dirty="0" smtClean="0"/>
              <a:t>. vs AAR [2013</a:t>
            </a:r>
            <a:r>
              <a:rPr lang="en-US" dirty="0"/>
              <a:t>] 33 taxmann.com 539 (</a:t>
            </a:r>
            <a:r>
              <a:rPr lang="en-US" dirty="0" smtClean="0"/>
              <a:t>Mad. HC) and Anurag Jain vs AAR </a:t>
            </a:r>
            <a:r>
              <a:rPr lang="en-US" dirty="0"/>
              <a:t>[2009] 183 </a:t>
            </a:r>
            <a:r>
              <a:rPr lang="en-US" dirty="0" smtClean="0"/>
              <a:t>Taxman 383 (Mad. HC)</a:t>
            </a:r>
            <a:endParaRPr lang="en-IN" dirty="0" smtClean="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dirty="0"/>
          </a:p>
        </p:txBody>
      </p:sp>
    </p:spTree>
    <p:extLst>
      <p:ext uri="{BB962C8B-B14F-4D97-AF65-F5344CB8AC3E}">
        <p14:creationId xmlns:p14="http://schemas.microsoft.com/office/powerpoint/2010/main" val="186951271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latin typeface="Calibri" panose="020F0502020204030204" pitchFamily="34" charset="0"/>
              </a:rPr>
              <a:t>Further information can be obtained from</a:t>
            </a:r>
            <a:endParaRPr lang="en-IN" sz="3600" dirty="0">
              <a:latin typeface="Calibri" panose="020F0502020204030204" pitchFamily="34" charset="0"/>
            </a:endParaRPr>
          </a:p>
        </p:txBody>
      </p:sp>
      <p:sp>
        <p:nvSpPr>
          <p:cNvPr id="6" name="Content Placeholder 2"/>
          <p:cNvSpPr txBox="1">
            <a:spLocks/>
          </p:cNvSpPr>
          <p:nvPr/>
        </p:nvSpPr>
        <p:spPr>
          <a:xfrm>
            <a:off x="152400" y="990600"/>
            <a:ext cx="8229600" cy="52578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algn="just">
              <a:lnSpc>
                <a:spcPct val="125000"/>
              </a:lnSpc>
              <a:spcBef>
                <a:spcPts val="600"/>
              </a:spcBef>
            </a:pPr>
            <a:endParaRPr lang="en-IN" dirty="0" smtClean="0"/>
          </a:p>
        </p:txBody>
      </p:sp>
      <p:sp>
        <p:nvSpPr>
          <p:cNvPr id="7" name="Content Placeholder 2"/>
          <p:cNvSpPr txBox="1">
            <a:spLocks/>
          </p:cNvSpPr>
          <p:nvPr/>
        </p:nvSpPr>
        <p:spPr>
          <a:xfrm>
            <a:off x="304800" y="1143000"/>
            <a:ext cx="8229600" cy="5257800"/>
          </a:xfrm>
          <a:prstGeom prst="rect">
            <a:avLst/>
          </a:prstGeom>
        </p:spPr>
        <p:txBody>
          <a:bodyPr>
            <a:no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sz="2400" dirty="0" smtClean="0"/>
              <a:t>www.aar.gov.in</a:t>
            </a:r>
            <a:endParaRPr lang="en-US" sz="2400" dirty="0"/>
          </a:p>
          <a:p>
            <a:r>
              <a:rPr lang="en-US" sz="2400" dirty="0"/>
              <a:t>Notes provided in the respective forms of Application</a:t>
            </a:r>
          </a:p>
          <a:p>
            <a:r>
              <a:rPr lang="en-US" sz="2400" dirty="0"/>
              <a:t>Handbook available on the website</a:t>
            </a:r>
          </a:p>
          <a:p>
            <a:pPr algn="just">
              <a:lnSpc>
                <a:spcPct val="125000"/>
              </a:lnSpc>
              <a:spcBef>
                <a:spcPts val="600"/>
              </a:spcBef>
            </a:pPr>
            <a:endParaRPr lang="en-IN" dirty="0" smtClean="0"/>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Tree>
    <p:extLst>
      <p:ext uri="{BB962C8B-B14F-4D97-AF65-F5344CB8AC3E}">
        <p14:creationId xmlns:p14="http://schemas.microsoft.com/office/powerpoint/2010/main" val="25769999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14600"/>
            <a:ext cx="7620000" cy="1143000"/>
          </a:xfrm>
        </p:spPr>
        <p:txBody>
          <a:bodyPr/>
          <a:lstStyle/>
          <a:p>
            <a:pPr algn="ctr"/>
            <a:r>
              <a:rPr lang="en-IN" sz="4000" b="1" dirty="0" smtClean="0">
                <a:latin typeface="Calibri" panose="020F0502020204030204" pitchFamily="34" charset="0"/>
              </a:rPr>
              <a:t>Thank You</a:t>
            </a:r>
            <a:endParaRPr lang="en-IN" sz="4000" b="1" dirty="0">
              <a:latin typeface="Calibri" panose="020F0502020204030204" pitchFamily="34" charset="0"/>
            </a:endParaRPr>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35</a:t>
            </a:fld>
            <a:endParaRPr lang="en-US" dirty="0"/>
          </a:p>
        </p:txBody>
      </p:sp>
    </p:spTree>
    <p:extLst>
      <p:ext uri="{BB962C8B-B14F-4D97-AF65-F5344CB8AC3E}">
        <p14:creationId xmlns:p14="http://schemas.microsoft.com/office/powerpoint/2010/main" val="2023923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620000" cy="1143000"/>
          </a:xfrm>
        </p:spPr>
        <p:txBody>
          <a:bodyPr/>
          <a:lstStyle/>
          <a:p>
            <a:r>
              <a:rPr lang="en-US" sz="4000" dirty="0" smtClean="0">
                <a:latin typeface="Calibri" panose="020F0502020204030204" pitchFamily="34" charset="0"/>
              </a:rPr>
              <a:t>Advance Ruling - Scope</a:t>
            </a:r>
            <a:endParaRPr lang="en-IN" sz="4000" dirty="0">
              <a:latin typeface="Calibri" panose="020F0502020204030204" pitchFamily="34" charset="0"/>
            </a:endParaRPr>
          </a:p>
        </p:txBody>
      </p:sp>
      <p:sp>
        <p:nvSpPr>
          <p:cNvPr id="6" name="Content Placeholder 5"/>
          <p:cNvSpPr>
            <a:spLocks noGrp="1"/>
          </p:cNvSpPr>
          <p:nvPr>
            <p:ph idx="1"/>
          </p:nvPr>
        </p:nvSpPr>
        <p:spPr>
          <a:xfrm>
            <a:off x="457200" y="838200"/>
            <a:ext cx="7924800" cy="5867400"/>
          </a:xfrm>
        </p:spPr>
        <p:txBody>
          <a:bodyPr>
            <a:noAutofit/>
          </a:bodyPr>
          <a:lstStyle/>
          <a:p>
            <a:pPr marL="360363" indent="-360363" algn="just">
              <a:lnSpc>
                <a:spcPct val="125000"/>
              </a:lnSpc>
              <a:spcBef>
                <a:spcPts val="600"/>
              </a:spcBef>
              <a:buClr>
                <a:schemeClr val="tx1"/>
              </a:buClr>
              <a:buSzPct val="75000"/>
              <a:buFont typeface="Arial" panose="020B0604020202020204" pitchFamily="34" charset="0"/>
              <a:buChar char="●"/>
              <a:defRPr/>
            </a:pPr>
            <a:r>
              <a:rPr lang="en-US" dirty="0">
                <a:solidFill>
                  <a:srgbClr val="646464"/>
                </a:solidFill>
              </a:rPr>
              <a:t>Generally, applicants may raise any question which relates to tax liability </a:t>
            </a:r>
            <a:r>
              <a:rPr lang="en-US" dirty="0" smtClean="0">
                <a:solidFill>
                  <a:srgbClr val="646464"/>
                </a:solidFill>
              </a:rPr>
              <a:t>– </a:t>
            </a:r>
          </a:p>
          <a:p>
            <a:pPr marL="657543" lvl="1" indent="-360363" algn="just">
              <a:lnSpc>
                <a:spcPct val="125000"/>
              </a:lnSpc>
              <a:spcBef>
                <a:spcPts val="600"/>
              </a:spcBef>
              <a:buClr>
                <a:schemeClr val="tx1"/>
              </a:buClr>
              <a:buSzPct val="75000"/>
              <a:buFont typeface="Arial" panose="020B0604020202020204" pitchFamily="34" charset="0"/>
              <a:buChar char="●"/>
              <a:defRPr/>
            </a:pPr>
            <a:r>
              <a:rPr lang="en-GB" sz="2200" dirty="0" smtClean="0">
                <a:solidFill>
                  <a:srgbClr val="646464"/>
                </a:solidFill>
              </a:rPr>
              <a:t>Both </a:t>
            </a:r>
            <a:r>
              <a:rPr lang="en-GB" sz="2200" dirty="0">
                <a:solidFill>
                  <a:srgbClr val="646464"/>
                </a:solidFill>
              </a:rPr>
              <a:t>‘questions of law’ as well as ‘questions of fact’ can be raised before the </a:t>
            </a:r>
            <a:r>
              <a:rPr lang="en-GB" sz="2200" dirty="0" smtClean="0">
                <a:solidFill>
                  <a:srgbClr val="646464"/>
                </a:solidFill>
              </a:rPr>
              <a:t>AAR</a:t>
            </a:r>
          </a:p>
          <a:p>
            <a:pPr marL="657543" lvl="1" indent="-360363" algn="just">
              <a:lnSpc>
                <a:spcPct val="125000"/>
              </a:lnSpc>
              <a:spcBef>
                <a:spcPts val="600"/>
              </a:spcBef>
              <a:buClr>
                <a:schemeClr val="tx1"/>
              </a:buClr>
              <a:buSzPct val="75000"/>
              <a:buFont typeface="Arial" panose="020B0604020202020204" pitchFamily="34" charset="0"/>
              <a:buChar char="●"/>
              <a:defRPr/>
            </a:pPr>
            <a:r>
              <a:rPr lang="en-GB" sz="2200" dirty="0" smtClean="0">
                <a:solidFill>
                  <a:srgbClr val="646464"/>
                </a:solidFill>
              </a:rPr>
              <a:t>Questions </a:t>
            </a:r>
            <a:r>
              <a:rPr lang="en-GB" sz="2200" dirty="0">
                <a:solidFill>
                  <a:srgbClr val="646464"/>
                </a:solidFill>
              </a:rPr>
              <a:t>can pertain to both, concluded transactions as well as anticipated </a:t>
            </a:r>
            <a:r>
              <a:rPr lang="en-GB" sz="2200" dirty="0" smtClean="0">
                <a:solidFill>
                  <a:srgbClr val="646464"/>
                </a:solidFill>
              </a:rPr>
              <a:t>transactions</a:t>
            </a:r>
            <a:endParaRPr lang="en-GB" sz="2200" dirty="0" smtClean="0"/>
          </a:p>
          <a:p>
            <a:pPr marL="657543" lvl="1" indent="-360363" algn="just">
              <a:lnSpc>
                <a:spcPct val="125000"/>
              </a:lnSpc>
              <a:spcBef>
                <a:spcPts val="600"/>
              </a:spcBef>
              <a:buClr>
                <a:schemeClr val="tx1"/>
              </a:buClr>
              <a:buSzPct val="75000"/>
              <a:buFont typeface="Arial" panose="020B0604020202020204" pitchFamily="34" charset="0"/>
              <a:buChar char="●"/>
              <a:defRPr/>
            </a:pPr>
            <a:r>
              <a:rPr lang="en-GB" sz="2200" dirty="0" smtClean="0">
                <a:solidFill>
                  <a:srgbClr val="646464"/>
                </a:solidFill>
              </a:rPr>
              <a:t>Hypothetical </a:t>
            </a:r>
            <a:r>
              <a:rPr lang="en-GB" sz="2200" dirty="0">
                <a:solidFill>
                  <a:srgbClr val="646464"/>
                </a:solidFill>
              </a:rPr>
              <a:t>questions can not be raised before </a:t>
            </a:r>
            <a:r>
              <a:rPr lang="en-GB" sz="2200" dirty="0" smtClean="0">
                <a:solidFill>
                  <a:srgbClr val="646464"/>
                </a:solidFill>
              </a:rPr>
              <a:t>AAR</a:t>
            </a:r>
          </a:p>
          <a:p>
            <a:pPr marL="657543" lvl="1" indent="-360363" algn="just">
              <a:lnSpc>
                <a:spcPct val="125000"/>
              </a:lnSpc>
              <a:spcBef>
                <a:spcPts val="600"/>
              </a:spcBef>
              <a:buClr>
                <a:schemeClr val="tx1"/>
              </a:buClr>
              <a:buSzPct val="75000"/>
              <a:buFont typeface="Arial" panose="020B0604020202020204" pitchFamily="34" charset="0"/>
              <a:buChar char="●"/>
              <a:defRPr/>
            </a:pPr>
            <a:r>
              <a:rPr lang="en-US" sz="2200" dirty="0">
                <a:solidFill>
                  <a:srgbClr val="646464"/>
                </a:solidFill>
              </a:rPr>
              <a:t>Applicant can raise more than one question in one application </a:t>
            </a:r>
          </a:p>
          <a:p>
            <a:pPr marL="657543" lvl="1" indent="-360363" algn="just">
              <a:lnSpc>
                <a:spcPct val="125000"/>
              </a:lnSpc>
              <a:spcBef>
                <a:spcPts val="600"/>
              </a:spcBef>
              <a:buClr>
                <a:schemeClr val="tx1"/>
              </a:buClr>
              <a:buSzPct val="75000"/>
              <a:buFont typeface="Arial" panose="020B0604020202020204" pitchFamily="34" charset="0"/>
              <a:buChar char="●"/>
              <a:defRPr/>
            </a:pPr>
            <a:r>
              <a:rPr lang="en-US" sz="2200" dirty="0">
                <a:solidFill>
                  <a:srgbClr val="646464"/>
                </a:solidFill>
              </a:rPr>
              <a:t>The questions may relate to any aspect of the applicant’s liability including international aspects and aspects governed by the Double Tax Avoidance Agreements (‘DTAA’)</a:t>
            </a:r>
          </a:p>
          <a:p>
            <a:pPr marL="657543" lvl="1" indent="-360363" algn="just">
              <a:lnSpc>
                <a:spcPct val="125000"/>
              </a:lnSpc>
              <a:spcBef>
                <a:spcPts val="600"/>
              </a:spcBef>
              <a:buClr>
                <a:schemeClr val="tx1"/>
              </a:buClr>
              <a:buSzPct val="75000"/>
              <a:buFont typeface="Arial" panose="020B0604020202020204" pitchFamily="34" charset="0"/>
              <a:buChar char="●"/>
              <a:defRPr/>
            </a:pPr>
            <a:endParaRPr lang="en-GB" sz="2200" dirty="0">
              <a:solidFill>
                <a:srgbClr val="646464"/>
              </a:solidFill>
            </a:endParaRPr>
          </a:p>
          <a:p>
            <a:pPr algn="just">
              <a:lnSpc>
                <a:spcPct val="125000"/>
              </a:lnSpc>
              <a:spcBef>
                <a:spcPts val="600"/>
              </a:spcBef>
            </a:pPr>
            <a:endParaRPr lang="en-IN" dirty="0"/>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578983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7620000" cy="1143000"/>
          </a:xfrm>
        </p:spPr>
        <p:txBody>
          <a:bodyPr/>
          <a:lstStyle/>
          <a:p>
            <a:r>
              <a:rPr lang="en-IN" sz="4000" dirty="0" smtClean="0">
                <a:latin typeface="+mn-lt"/>
              </a:rPr>
              <a:t>Advantages of Advance Ruling</a:t>
            </a:r>
            <a:endParaRPr lang="en-IN" sz="4000" dirty="0">
              <a:latin typeface="+mn-lt"/>
            </a:endParaRPr>
          </a:p>
        </p:txBody>
      </p:sp>
      <p:sp>
        <p:nvSpPr>
          <p:cNvPr id="6" name="Content Placeholder 5"/>
          <p:cNvSpPr>
            <a:spLocks noGrp="1"/>
          </p:cNvSpPr>
          <p:nvPr>
            <p:ph idx="1"/>
          </p:nvPr>
        </p:nvSpPr>
        <p:spPr>
          <a:xfrm>
            <a:off x="457200" y="1066800"/>
            <a:ext cx="7696200" cy="5562600"/>
          </a:xfrm>
        </p:spPr>
        <p:txBody>
          <a:bodyPr>
            <a:noAutofit/>
          </a:bodyPr>
          <a:lstStyle/>
          <a:p>
            <a:pPr algn="just">
              <a:lnSpc>
                <a:spcPct val="125000"/>
              </a:lnSpc>
              <a:spcBef>
                <a:spcPts val="600"/>
              </a:spcBef>
              <a:buFont typeface="Arial" panose="020B0604020202020204" pitchFamily="34" charset="0"/>
              <a:buChar char="●"/>
            </a:pPr>
            <a:r>
              <a:rPr lang="en-IN" dirty="0" smtClean="0"/>
              <a:t>Assurance to non-resident investors  to obtain the ruling </a:t>
            </a:r>
            <a:r>
              <a:rPr lang="en-IN" b="1" dirty="0" smtClean="0"/>
              <a:t>without undue delay and with certainty re its tax implications</a:t>
            </a:r>
            <a:r>
              <a:rPr lang="en-IN" dirty="0" smtClean="0"/>
              <a:t>.</a:t>
            </a:r>
          </a:p>
          <a:p>
            <a:pPr algn="just">
              <a:lnSpc>
                <a:spcPct val="125000"/>
              </a:lnSpc>
              <a:spcBef>
                <a:spcPts val="600"/>
              </a:spcBef>
              <a:buFont typeface="Arial" panose="020B0604020202020204" pitchFamily="34" charset="0"/>
              <a:buChar char="●"/>
            </a:pPr>
            <a:r>
              <a:rPr lang="en-IN" dirty="0" smtClean="0"/>
              <a:t>Best suited to sort out </a:t>
            </a:r>
            <a:r>
              <a:rPr lang="en-IN" b="1" dirty="0" smtClean="0"/>
              <a:t>complex issues </a:t>
            </a:r>
            <a:r>
              <a:rPr lang="en-IN" dirty="0" smtClean="0"/>
              <a:t>of taxation including those concerning DTAA.</a:t>
            </a:r>
          </a:p>
          <a:p>
            <a:pPr algn="just">
              <a:lnSpc>
                <a:spcPct val="125000"/>
              </a:lnSpc>
              <a:spcBef>
                <a:spcPts val="600"/>
              </a:spcBef>
              <a:buFont typeface="Arial" panose="020B0604020202020204" pitchFamily="34" charset="0"/>
              <a:buChar char="●"/>
            </a:pPr>
            <a:r>
              <a:rPr lang="en-IN" dirty="0" smtClean="0"/>
              <a:t>Rulings </a:t>
            </a:r>
            <a:r>
              <a:rPr lang="en-IN" b="1" dirty="0" smtClean="0"/>
              <a:t>binding</a:t>
            </a:r>
            <a:r>
              <a:rPr lang="en-IN" dirty="0" smtClean="0"/>
              <a:t> on the applicant as well as the ITO/CIT, not only for one year but for all the years unless there is a change in facts/ law.</a:t>
            </a:r>
          </a:p>
          <a:p>
            <a:pPr algn="just">
              <a:lnSpc>
                <a:spcPct val="125000"/>
              </a:lnSpc>
              <a:spcBef>
                <a:spcPts val="600"/>
              </a:spcBef>
              <a:buFont typeface="Arial" panose="020B0604020202020204" pitchFamily="34" charset="0"/>
              <a:buChar char="●"/>
            </a:pPr>
            <a:r>
              <a:rPr lang="en-IN" dirty="0" smtClean="0"/>
              <a:t>Facility to </a:t>
            </a:r>
            <a:r>
              <a:rPr lang="en-IN" b="1" dirty="0" smtClean="0"/>
              <a:t>modify or reframe </a:t>
            </a:r>
            <a:r>
              <a:rPr lang="en-IN" dirty="0" smtClean="0"/>
              <a:t>the questions, agreements or projects till the time of hearing.</a:t>
            </a:r>
          </a:p>
          <a:p>
            <a:pPr algn="just">
              <a:lnSpc>
                <a:spcPct val="125000"/>
              </a:lnSpc>
              <a:spcBef>
                <a:spcPts val="600"/>
              </a:spcBef>
              <a:buFont typeface="Arial" panose="020B0604020202020204" pitchFamily="34" charset="0"/>
              <a:buChar char="●"/>
            </a:pPr>
            <a:r>
              <a:rPr lang="en-IN" b="1" dirty="0" smtClean="0"/>
              <a:t>Confidentiality</a:t>
            </a:r>
            <a:r>
              <a:rPr lang="en-IN" dirty="0" smtClean="0"/>
              <a:t> of proceedings is maintained.</a:t>
            </a:r>
          </a:p>
          <a:p>
            <a:pPr algn="just">
              <a:lnSpc>
                <a:spcPct val="125000"/>
              </a:lnSpc>
              <a:spcBef>
                <a:spcPts val="600"/>
              </a:spcBef>
              <a:buFont typeface="Arial" panose="020B0604020202020204" pitchFamily="34" charset="0"/>
              <a:buChar char="●"/>
            </a:pPr>
            <a:r>
              <a:rPr lang="en-IN" dirty="0" smtClean="0"/>
              <a:t>Protracted hearing of the application is avoided.</a:t>
            </a:r>
          </a:p>
          <a:p>
            <a:pPr>
              <a:lnSpc>
                <a:spcPct val="125000"/>
              </a:lnSpc>
              <a:spcBef>
                <a:spcPts val="600"/>
              </a:spcBef>
            </a:pPr>
            <a:endParaRPr lang="en-IN" dirty="0" smtClean="0"/>
          </a:p>
          <a:p>
            <a:pPr>
              <a:lnSpc>
                <a:spcPct val="125000"/>
              </a:lnSpc>
              <a:spcBef>
                <a:spcPts val="600"/>
              </a:spcBef>
            </a:pPr>
            <a:endParaRPr lang="en-IN" dirty="0"/>
          </a:p>
        </p:txBody>
      </p:sp>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3051140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457200"/>
            <a:ext cx="8232775" cy="533400"/>
          </a:xfrm>
        </p:spPr>
        <p:txBody>
          <a:bodyPr/>
          <a:lstStyle/>
          <a:p>
            <a:pPr eaLnBrk="1" hangingPunct="1"/>
            <a:r>
              <a:rPr lang="en-GB" sz="4000" dirty="0" smtClean="0">
                <a:latin typeface="+mn-lt"/>
              </a:rPr>
              <a:t>Advantages of Advance Ruling</a:t>
            </a:r>
            <a:br>
              <a:rPr lang="en-GB" sz="4000" dirty="0" smtClean="0">
                <a:latin typeface="+mn-lt"/>
              </a:rPr>
            </a:br>
            <a:endParaRPr lang="en-US" sz="4000" dirty="0" smtClean="0">
              <a:latin typeface="+mn-lt"/>
            </a:endParaRPr>
          </a:p>
        </p:txBody>
      </p:sp>
      <p:sp>
        <p:nvSpPr>
          <p:cNvPr id="25603" name="Rectangle 3"/>
          <p:cNvSpPr>
            <a:spLocks noChangeArrowheads="1"/>
          </p:cNvSpPr>
          <p:nvPr/>
        </p:nvSpPr>
        <p:spPr bwMode="auto">
          <a:xfrm>
            <a:off x="1155700" y="4648200"/>
            <a:ext cx="1484313" cy="533400"/>
          </a:xfrm>
          <a:prstGeom prst="rect">
            <a:avLst/>
          </a:prstGeom>
          <a:solidFill>
            <a:schemeClr val="accent1"/>
          </a:solidFill>
          <a:ln w="9525">
            <a:solidFill>
              <a:schemeClr val="bg1"/>
            </a:solidFill>
            <a:miter lim="800000"/>
            <a:headEnd/>
            <a:tailEnd/>
          </a:ln>
        </p:spPr>
        <p:txBody>
          <a:bodyPr wrap="none" anchor="ctr"/>
          <a:lstStyle/>
          <a:p>
            <a:pPr algn="ctr"/>
            <a:r>
              <a:rPr lang="en-US" b="1" dirty="0">
                <a:solidFill>
                  <a:schemeClr val="bg1"/>
                </a:solidFill>
              </a:rPr>
              <a:t>CIT (A)/ DRP</a:t>
            </a:r>
          </a:p>
        </p:txBody>
      </p:sp>
      <p:sp>
        <p:nvSpPr>
          <p:cNvPr id="25604" name="Rectangle 4"/>
          <p:cNvSpPr>
            <a:spLocks noChangeArrowheads="1"/>
          </p:cNvSpPr>
          <p:nvPr/>
        </p:nvSpPr>
        <p:spPr bwMode="auto">
          <a:xfrm>
            <a:off x="855663" y="5257800"/>
            <a:ext cx="1484312" cy="628650"/>
          </a:xfrm>
          <a:prstGeom prst="rect">
            <a:avLst/>
          </a:prstGeom>
          <a:solidFill>
            <a:schemeClr val="accent1"/>
          </a:solidFill>
          <a:ln w="9525">
            <a:solidFill>
              <a:schemeClr val="bg1"/>
            </a:solidFill>
            <a:miter lim="800000"/>
            <a:headEnd/>
            <a:tailEnd/>
          </a:ln>
        </p:spPr>
        <p:txBody>
          <a:bodyPr wrap="none" anchor="ctr"/>
          <a:lstStyle/>
          <a:p>
            <a:pPr algn="ctr"/>
            <a:r>
              <a:rPr lang="en-US" b="1" dirty="0">
                <a:solidFill>
                  <a:schemeClr val="bg1"/>
                </a:solidFill>
              </a:rPr>
              <a:t>Assessing </a:t>
            </a:r>
            <a:br>
              <a:rPr lang="en-US" b="1" dirty="0">
                <a:solidFill>
                  <a:schemeClr val="bg1"/>
                </a:solidFill>
              </a:rPr>
            </a:br>
            <a:r>
              <a:rPr lang="en-US" b="1" dirty="0">
                <a:solidFill>
                  <a:schemeClr val="bg1"/>
                </a:solidFill>
              </a:rPr>
              <a:t>Officer</a:t>
            </a:r>
          </a:p>
        </p:txBody>
      </p:sp>
      <p:sp>
        <p:nvSpPr>
          <p:cNvPr id="25605" name="Rectangle 5"/>
          <p:cNvSpPr>
            <a:spLocks noChangeArrowheads="1"/>
          </p:cNvSpPr>
          <p:nvPr/>
        </p:nvSpPr>
        <p:spPr bwMode="auto">
          <a:xfrm>
            <a:off x="1524000" y="4038600"/>
            <a:ext cx="1484313" cy="457200"/>
          </a:xfrm>
          <a:prstGeom prst="rect">
            <a:avLst/>
          </a:prstGeom>
          <a:solidFill>
            <a:schemeClr val="accent1"/>
          </a:solidFill>
          <a:ln w="9525">
            <a:solidFill>
              <a:schemeClr val="bg1"/>
            </a:solidFill>
            <a:miter lim="800000"/>
            <a:headEnd/>
            <a:tailEnd/>
          </a:ln>
        </p:spPr>
        <p:txBody>
          <a:bodyPr wrap="none" anchor="ctr"/>
          <a:lstStyle/>
          <a:p>
            <a:pPr algn="ctr"/>
            <a:r>
              <a:rPr lang="en-US" b="1" dirty="0">
                <a:solidFill>
                  <a:schemeClr val="bg1"/>
                </a:solidFill>
              </a:rPr>
              <a:t>ITAT</a:t>
            </a:r>
          </a:p>
        </p:txBody>
      </p:sp>
      <p:sp>
        <p:nvSpPr>
          <p:cNvPr id="25606" name="Rectangle 6"/>
          <p:cNvSpPr>
            <a:spLocks noChangeArrowheads="1"/>
          </p:cNvSpPr>
          <p:nvPr/>
        </p:nvSpPr>
        <p:spPr bwMode="auto">
          <a:xfrm>
            <a:off x="1824038" y="3352800"/>
            <a:ext cx="1484312" cy="533400"/>
          </a:xfrm>
          <a:prstGeom prst="rect">
            <a:avLst/>
          </a:prstGeom>
          <a:solidFill>
            <a:schemeClr val="accent1"/>
          </a:solidFill>
          <a:ln w="9525">
            <a:solidFill>
              <a:schemeClr val="bg1"/>
            </a:solidFill>
            <a:miter lim="800000"/>
            <a:headEnd/>
            <a:tailEnd/>
          </a:ln>
        </p:spPr>
        <p:txBody>
          <a:bodyPr wrap="none" anchor="ctr"/>
          <a:lstStyle/>
          <a:p>
            <a:pPr algn="ctr"/>
            <a:r>
              <a:rPr lang="en-US" b="1" dirty="0">
                <a:solidFill>
                  <a:schemeClr val="bg1"/>
                </a:solidFill>
              </a:rPr>
              <a:t>High Court</a:t>
            </a:r>
          </a:p>
        </p:txBody>
      </p:sp>
      <p:sp>
        <p:nvSpPr>
          <p:cNvPr id="25607" name="Rectangle 7"/>
          <p:cNvSpPr>
            <a:spLocks noChangeArrowheads="1"/>
          </p:cNvSpPr>
          <p:nvPr/>
        </p:nvSpPr>
        <p:spPr bwMode="auto">
          <a:xfrm>
            <a:off x="2259012" y="2743200"/>
            <a:ext cx="1627187" cy="533400"/>
          </a:xfrm>
          <a:prstGeom prst="rect">
            <a:avLst/>
          </a:prstGeom>
          <a:solidFill>
            <a:schemeClr val="accent2"/>
          </a:solidFill>
          <a:ln w="9525">
            <a:solidFill>
              <a:schemeClr val="bg1"/>
            </a:solidFill>
            <a:miter lim="800000"/>
            <a:headEnd/>
            <a:tailEnd/>
          </a:ln>
        </p:spPr>
        <p:txBody>
          <a:bodyPr wrap="none" anchor="ctr"/>
          <a:lstStyle/>
          <a:p>
            <a:pPr algn="ctr"/>
            <a:r>
              <a:rPr lang="en-US" b="1" dirty="0">
                <a:solidFill>
                  <a:srgbClr val="333333"/>
                </a:solidFill>
              </a:rPr>
              <a:t>Supreme Court</a:t>
            </a:r>
          </a:p>
        </p:txBody>
      </p:sp>
      <p:sp>
        <p:nvSpPr>
          <p:cNvPr id="25608" name="Line 8"/>
          <p:cNvSpPr>
            <a:spLocks noChangeShapeType="1"/>
          </p:cNvSpPr>
          <p:nvPr/>
        </p:nvSpPr>
        <p:spPr bwMode="auto">
          <a:xfrm flipV="1">
            <a:off x="914400" y="4876800"/>
            <a:ext cx="0" cy="304800"/>
          </a:xfrm>
          <a:prstGeom prst="line">
            <a:avLst/>
          </a:prstGeom>
          <a:noFill/>
          <a:ln w="9525">
            <a:solidFill>
              <a:schemeClr val="tx1"/>
            </a:solidFill>
            <a:round/>
            <a:headEnd/>
            <a:tailEnd/>
          </a:ln>
        </p:spPr>
        <p:txBody>
          <a:bodyPr/>
          <a:lstStyle/>
          <a:p>
            <a:endParaRPr lang="en-US" dirty="0"/>
          </a:p>
        </p:txBody>
      </p:sp>
      <p:sp>
        <p:nvSpPr>
          <p:cNvPr id="25609" name="Line 9"/>
          <p:cNvSpPr>
            <a:spLocks noChangeShapeType="1"/>
          </p:cNvSpPr>
          <p:nvPr/>
        </p:nvSpPr>
        <p:spPr bwMode="auto">
          <a:xfrm>
            <a:off x="914400" y="4876800"/>
            <a:ext cx="223837" cy="0"/>
          </a:xfrm>
          <a:prstGeom prst="line">
            <a:avLst/>
          </a:prstGeom>
          <a:noFill/>
          <a:ln w="9525">
            <a:solidFill>
              <a:schemeClr val="tx1"/>
            </a:solidFill>
            <a:round/>
            <a:headEnd/>
            <a:tailEnd type="triangle" w="med" len="med"/>
          </a:ln>
        </p:spPr>
        <p:txBody>
          <a:bodyPr/>
          <a:lstStyle/>
          <a:p>
            <a:endParaRPr lang="en-US" dirty="0"/>
          </a:p>
        </p:txBody>
      </p:sp>
      <p:sp>
        <p:nvSpPr>
          <p:cNvPr id="25610" name="Line 10"/>
          <p:cNvSpPr>
            <a:spLocks noChangeShapeType="1"/>
          </p:cNvSpPr>
          <p:nvPr/>
        </p:nvSpPr>
        <p:spPr bwMode="auto">
          <a:xfrm flipV="1">
            <a:off x="1219200" y="4191000"/>
            <a:ext cx="0" cy="381000"/>
          </a:xfrm>
          <a:prstGeom prst="line">
            <a:avLst/>
          </a:prstGeom>
          <a:noFill/>
          <a:ln w="9525">
            <a:solidFill>
              <a:schemeClr val="tx1"/>
            </a:solidFill>
            <a:round/>
            <a:headEnd/>
            <a:tailEnd/>
          </a:ln>
        </p:spPr>
        <p:txBody>
          <a:bodyPr/>
          <a:lstStyle/>
          <a:p>
            <a:endParaRPr lang="en-US" dirty="0"/>
          </a:p>
        </p:txBody>
      </p:sp>
      <p:sp>
        <p:nvSpPr>
          <p:cNvPr id="25611" name="Line 11"/>
          <p:cNvSpPr>
            <a:spLocks noChangeShapeType="1"/>
          </p:cNvSpPr>
          <p:nvPr/>
        </p:nvSpPr>
        <p:spPr bwMode="auto">
          <a:xfrm>
            <a:off x="1219200" y="4191000"/>
            <a:ext cx="223837" cy="0"/>
          </a:xfrm>
          <a:prstGeom prst="line">
            <a:avLst/>
          </a:prstGeom>
          <a:noFill/>
          <a:ln w="9525">
            <a:solidFill>
              <a:schemeClr val="tx1"/>
            </a:solidFill>
            <a:round/>
            <a:headEnd/>
            <a:tailEnd type="triangle" w="med" len="med"/>
          </a:ln>
        </p:spPr>
        <p:txBody>
          <a:bodyPr/>
          <a:lstStyle/>
          <a:p>
            <a:endParaRPr lang="en-US" dirty="0"/>
          </a:p>
        </p:txBody>
      </p:sp>
      <p:sp>
        <p:nvSpPr>
          <p:cNvPr id="25612" name="Line 12"/>
          <p:cNvSpPr>
            <a:spLocks noChangeShapeType="1"/>
          </p:cNvSpPr>
          <p:nvPr/>
        </p:nvSpPr>
        <p:spPr bwMode="auto">
          <a:xfrm flipV="1">
            <a:off x="1600200" y="3581400"/>
            <a:ext cx="0" cy="304800"/>
          </a:xfrm>
          <a:prstGeom prst="line">
            <a:avLst/>
          </a:prstGeom>
          <a:noFill/>
          <a:ln w="9525">
            <a:solidFill>
              <a:schemeClr val="tx1"/>
            </a:solidFill>
            <a:round/>
            <a:headEnd/>
            <a:tailEnd/>
          </a:ln>
        </p:spPr>
        <p:txBody>
          <a:bodyPr/>
          <a:lstStyle/>
          <a:p>
            <a:endParaRPr lang="en-US" dirty="0"/>
          </a:p>
        </p:txBody>
      </p:sp>
      <p:sp>
        <p:nvSpPr>
          <p:cNvPr id="25613" name="Line 13"/>
          <p:cNvSpPr>
            <a:spLocks noChangeShapeType="1"/>
          </p:cNvSpPr>
          <p:nvPr/>
        </p:nvSpPr>
        <p:spPr bwMode="auto">
          <a:xfrm>
            <a:off x="1600200" y="3581400"/>
            <a:ext cx="223837" cy="0"/>
          </a:xfrm>
          <a:prstGeom prst="line">
            <a:avLst/>
          </a:prstGeom>
          <a:noFill/>
          <a:ln w="9525">
            <a:solidFill>
              <a:schemeClr val="tx1"/>
            </a:solidFill>
            <a:round/>
            <a:headEnd/>
            <a:tailEnd type="triangle" w="med" len="med"/>
          </a:ln>
        </p:spPr>
        <p:txBody>
          <a:bodyPr/>
          <a:lstStyle/>
          <a:p>
            <a:endParaRPr lang="en-US" dirty="0"/>
          </a:p>
        </p:txBody>
      </p:sp>
      <p:sp>
        <p:nvSpPr>
          <p:cNvPr id="25614" name="Line 14"/>
          <p:cNvSpPr>
            <a:spLocks noChangeShapeType="1"/>
          </p:cNvSpPr>
          <p:nvPr/>
        </p:nvSpPr>
        <p:spPr bwMode="auto">
          <a:xfrm flipH="1" flipV="1">
            <a:off x="2057400" y="2971799"/>
            <a:ext cx="0" cy="304799"/>
          </a:xfrm>
          <a:prstGeom prst="line">
            <a:avLst/>
          </a:prstGeom>
          <a:noFill/>
          <a:ln w="9525">
            <a:solidFill>
              <a:schemeClr val="tx1"/>
            </a:solidFill>
            <a:round/>
            <a:headEnd/>
            <a:tailEnd/>
          </a:ln>
        </p:spPr>
        <p:txBody>
          <a:bodyPr/>
          <a:lstStyle/>
          <a:p>
            <a:endParaRPr lang="en-US" dirty="0"/>
          </a:p>
        </p:txBody>
      </p:sp>
      <p:sp>
        <p:nvSpPr>
          <p:cNvPr id="25615" name="Line 15"/>
          <p:cNvSpPr>
            <a:spLocks noChangeShapeType="1"/>
          </p:cNvSpPr>
          <p:nvPr/>
        </p:nvSpPr>
        <p:spPr bwMode="auto">
          <a:xfrm>
            <a:off x="2057400" y="2971800"/>
            <a:ext cx="223838" cy="0"/>
          </a:xfrm>
          <a:prstGeom prst="line">
            <a:avLst/>
          </a:prstGeom>
          <a:noFill/>
          <a:ln w="9525">
            <a:solidFill>
              <a:schemeClr val="tx1"/>
            </a:solidFill>
            <a:round/>
            <a:headEnd/>
            <a:tailEnd type="triangle" w="med" len="med"/>
          </a:ln>
        </p:spPr>
        <p:txBody>
          <a:bodyPr/>
          <a:lstStyle/>
          <a:p>
            <a:endParaRPr lang="en-US" dirty="0"/>
          </a:p>
        </p:txBody>
      </p:sp>
      <p:sp>
        <p:nvSpPr>
          <p:cNvPr id="25616" name="Line 16"/>
          <p:cNvSpPr>
            <a:spLocks noChangeShapeType="1"/>
          </p:cNvSpPr>
          <p:nvPr/>
        </p:nvSpPr>
        <p:spPr bwMode="auto">
          <a:xfrm flipV="1">
            <a:off x="738188" y="2819400"/>
            <a:ext cx="23812" cy="1920872"/>
          </a:xfrm>
          <a:prstGeom prst="line">
            <a:avLst/>
          </a:prstGeom>
          <a:noFill/>
          <a:ln w="9525">
            <a:solidFill>
              <a:schemeClr val="tx1"/>
            </a:solidFill>
            <a:prstDash val="dash"/>
            <a:round/>
            <a:headEnd/>
            <a:tailEnd/>
          </a:ln>
        </p:spPr>
        <p:txBody>
          <a:bodyPr/>
          <a:lstStyle/>
          <a:p>
            <a:endParaRPr lang="en-US" dirty="0"/>
          </a:p>
        </p:txBody>
      </p:sp>
      <p:sp>
        <p:nvSpPr>
          <p:cNvPr id="25617" name="Line 17"/>
          <p:cNvSpPr>
            <a:spLocks noChangeShapeType="1"/>
          </p:cNvSpPr>
          <p:nvPr/>
        </p:nvSpPr>
        <p:spPr bwMode="auto">
          <a:xfrm>
            <a:off x="838200" y="2819400"/>
            <a:ext cx="1062037" cy="0"/>
          </a:xfrm>
          <a:prstGeom prst="line">
            <a:avLst/>
          </a:prstGeom>
          <a:noFill/>
          <a:ln w="9525">
            <a:solidFill>
              <a:schemeClr val="tx1"/>
            </a:solidFill>
            <a:prstDash val="dash"/>
            <a:round/>
            <a:headEnd/>
            <a:tailEnd type="triangle" w="med" len="med"/>
          </a:ln>
        </p:spPr>
        <p:txBody>
          <a:bodyPr/>
          <a:lstStyle/>
          <a:p>
            <a:endParaRPr lang="en-US" dirty="0"/>
          </a:p>
        </p:txBody>
      </p:sp>
      <p:sp>
        <p:nvSpPr>
          <p:cNvPr id="25618" name="Text Box 18"/>
          <p:cNvSpPr txBox="1">
            <a:spLocks noChangeArrowheads="1"/>
          </p:cNvSpPr>
          <p:nvPr/>
        </p:nvSpPr>
        <p:spPr bwMode="auto">
          <a:xfrm>
            <a:off x="752494" y="1846967"/>
            <a:ext cx="1295400" cy="1531188"/>
          </a:xfrm>
          <a:prstGeom prst="rect">
            <a:avLst/>
          </a:prstGeom>
          <a:noFill/>
          <a:ln w="9525">
            <a:noFill/>
            <a:miter lim="800000"/>
            <a:headEnd/>
            <a:tailEnd/>
          </a:ln>
        </p:spPr>
        <p:txBody>
          <a:bodyPr wrap="square">
            <a:spAutoFit/>
          </a:bodyPr>
          <a:lstStyle/>
          <a:p>
            <a:pPr>
              <a:spcBef>
                <a:spcPct val="50000"/>
              </a:spcBef>
            </a:pPr>
            <a:endParaRPr lang="en-US" sz="1400" dirty="0" smtClean="0"/>
          </a:p>
          <a:p>
            <a:pPr>
              <a:spcBef>
                <a:spcPct val="50000"/>
              </a:spcBef>
            </a:pPr>
            <a:endParaRPr lang="en-US" sz="1400" dirty="0" smtClean="0"/>
          </a:p>
          <a:p>
            <a:pPr>
              <a:spcBef>
                <a:spcPct val="50000"/>
              </a:spcBef>
            </a:pPr>
            <a:endParaRPr lang="en-US" sz="1400" dirty="0" smtClean="0"/>
          </a:p>
          <a:p>
            <a:pPr>
              <a:spcBef>
                <a:spcPct val="50000"/>
              </a:spcBef>
            </a:pPr>
            <a:r>
              <a:rPr lang="en-US" sz="1500" dirty="0" smtClean="0"/>
              <a:t>Time taken: </a:t>
            </a:r>
            <a:r>
              <a:rPr lang="en-US" sz="1500" dirty="0"/>
              <a:t/>
            </a:r>
            <a:br>
              <a:rPr lang="en-US" sz="1500" dirty="0"/>
            </a:br>
            <a:r>
              <a:rPr lang="en-US" sz="1500" dirty="0"/>
              <a:t>7-12 years</a:t>
            </a:r>
          </a:p>
        </p:txBody>
      </p:sp>
      <p:sp>
        <p:nvSpPr>
          <p:cNvPr id="25619" name="Rectangle 19"/>
          <p:cNvSpPr>
            <a:spLocks noChangeArrowheads="1"/>
          </p:cNvSpPr>
          <p:nvPr/>
        </p:nvSpPr>
        <p:spPr bwMode="auto">
          <a:xfrm>
            <a:off x="457200" y="2649539"/>
            <a:ext cx="3581400" cy="4056061"/>
          </a:xfrm>
          <a:prstGeom prst="rect">
            <a:avLst/>
          </a:prstGeom>
          <a:noFill/>
          <a:ln w="9525">
            <a:solidFill>
              <a:schemeClr val="tx1"/>
            </a:solidFill>
            <a:miter lim="800000"/>
            <a:headEnd/>
            <a:tailEnd/>
          </a:ln>
        </p:spPr>
        <p:txBody>
          <a:bodyPr wrap="none" anchor="ctr"/>
          <a:lstStyle/>
          <a:p>
            <a:endParaRPr lang="en-US" sz="2000" dirty="0"/>
          </a:p>
        </p:txBody>
      </p:sp>
      <p:sp>
        <p:nvSpPr>
          <p:cNvPr id="25620" name="Rectangle 20"/>
          <p:cNvSpPr>
            <a:spLocks noChangeArrowheads="1"/>
          </p:cNvSpPr>
          <p:nvPr/>
        </p:nvSpPr>
        <p:spPr bwMode="auto">
          <a:xfrm>
            <a:off x="4876800" y="2649539"/>
            <a:ext cx="3470276" cy="4056061"/>
          </a:xfrm>
          <a:prstGeom prst="rect">
            <a:avLst/>
          </a:prstGeom>
          <a:noFill/>
          <a:ln w="9525">
            <a:solidFill>
              <a:schemeClr val="tx1"/>
            </a:solidFill>
            <a:miter lim="800000"/>
            <a:headEnd/>
            <a:tailEnd/>
          </a:ln>
        </p:spPr>
        <p:txBody>
          <a:bodyPr wrap="none" anchor="ctr"/>
          <a:lstStyle/>
          <a:p>
            <a:endParaRPr lang="en-US" dirty="0"/>
          </a:p>
        </p:txBody>
      </p:sp>
      <p:sp>
        <p:nvSpPr>
          <p:cNvPr id="25621" name="Rectangle 21"/>
          <p:cNvSpPr>
            <a:spLocks noChangeArrowheads="1"/>
          </p:cNvSpPr>
          <p:nvPr/>
        </p:nvSpPr>
        <p:spPr bwMode="auto">
          <a:xfrm>
            <a:off x="5048249" y="5105400"/>
            <a:ext cx="1690687" cy="838200"/>
          </a:xfrm>
          <a:prstGeom prst="rect">
            <a:avLst/>
          </a:prstGeom>
          <a:solidFill>
            <a:schemeClr val="accent1"/>
          </a:solidFill>
          <a:ln w="9525">
            <a:solidFill>
              <a:schemeClr val="bg1"/>
            </a:solidFill>
            <a:miter lim="800000"/>
            <a:headEnd/>
            <a:tailEnd/>
          </a:ln>
        </p:spPr>
        <p:txBody>
          <a:bodyPr anchor="ctr"/>
          <a:lstStyle/>
          <a:p>
            <a:pPr algn="ctr"/>
            <a:r>
              <a:rPr lang="en-US" b="1" dirty="0">
                <a:solidFill>
                  <a:schemeClr val="bg1"/>
                </a:solidFill>
              </a:rPr>
              <a:t>Authority for Advance Rulings</a:t>
            </a:r>
          </a:p>
        </p:txBody>
      </p:sp>
      <p:sp>
        <p:nvSpPr>
          <p:cNvPr id="25622" name="Rectangle 22"/>
          <p:cNvSpPr>
            <a:spLocks noChangeArrowheads="1"/>
          </p:cNvSpPr>
          <p:nvPr/>
        </p:nvSpPr>
        <p:spPr bwMode="auto">
          <a:xfrm>
            <a:off x="5040313" y="3733800"/>
            <a:ext cx="1657350" cy="609600"/>
          </a:xfrm>
          <a:prstGeom prst="rect">
            <a:avLst/>
          </a:prstGeom>
          <a:solidFill>
            <a:schemeClr val="accent1"/>
          </a:solidFill>
          <a:ln w="9525">
            <a:solidFill>
              <a:schemeClr val="bg1"/>
            </a:solidFill>
            <a:miter lim="800000"/>
            <a:headEnd/>
            <a:tailEnd/>
          </a:ln>
        </p:spPr>
        <p:txBody>
          <a:bodyPr anchor="ctr"/>
          <a:lstStyle/>
          <a:p>
            <a:pPr algn="ctr"/>
            <a:r>
              <a:rPr lang="en-US" b="1" dirty="0">
                <a:solidFill>
                  <a:schemeClr val="bg1"/>
                </a:solidFill>
              </a:rPr>
              <a:t>Advance Ruling</a:t>
            </a:r>
          </a:p>
        </p:txBody>
      </p:sp>
      <p:sp>
        <p:nvSpPr>
          <p:cNvPr id="10263" name="Rectangle 23"/>
          <p:cNvSpPr>
            <a:spLocks noChangeArrowheads="1"/>
          </p:cNvSpPr>
          <p:nvPr/>
        </p:nvSpPr>
        <p:spPr bwMode="auto">
          <a:xfrm>
            <a:off x="6897688" y="2819400"/>
            <a:ext cx="1408112" cy="800100"/>
          </a:xfrm>
          <a:prstGeom prst="rect">
            <a:avLst/>
          </a:prstGeom>
          <a:solidFill>
            <a:schemeClr val="accent2"/>
          </a:solidFill>
          <a:ln w="9525">
            <a:noFill/>
            <a:miter lim="800000"/>
            <a:headEnd/>
            <a:tailEnd/>
          </a:ln>
        </p:spPr>
        <p:txBody>
          <a:bodyPr anchor="ctr"/>
          <a:lstStyle/>
          <a:p>
            <a:pPr algn="ctr">
              <a:defRPr/>
            </a:pPr>
            <a:r>
              <a:rPr lang="en-US" b="1" dirty="0">
                <a:solidFill>
                  <a:schemeClr val="tx2">
                    <a:lumMod val="75000"/>
                  </a:schemeClr>
                </a:solidFill>
              </a:rPr>
              <a:t>High Court/</a:t>
            </a:r>
          </a:p>
          <a:p>
            <a:pPr algn="ctr">
              <a:defRPr/>
            </a:pPr>
            <a:r>
              <a:rPr lang="en-US" b="1" dirty="0">
                <a:solidFill>
                  <a:schemeClr val="tx2">
                    <a:lumMod val="75000"/>
                  </a:schemeClr>
                </a:solidFill>
              </a:rPr>
              <a:t>Supreme Court</a:t>
            </a:r>
          </a:p>
        </p:txBody>
      </p:sp>
      <p:cxnSp>
        <p:nvCxnSpPr>
          <p:cNvPr id="25624" name="AutoShape 24"/>
          <p:cNvCxnSpPr>
            <a:cxnSpLocks noChangeShapeType="1"/>
            <a:stCxn id="25621" idx="0"/>
          </p:cNvCxnSpPr>
          <p:nvPr/>
        </p:nvCxnSpPr>
        <p:spPr bwMode="auto">
          <a:xfrm flipH="1" flipV="1">
            <a:off x="5867401" y="4343400"/>
            <a:ext cx="26192" cy="762000"/>
          </a:xfrm>
          <a:prstGeom prst="straightConnector1">
            <a:avLst/>
          </a:prstGeom>
          <a:noFill/>
          <a:ln w="9525">
            <a:solidFill>
              <a:schemeClr val="tx1"/>
            </a:solidFill>
            <a:round/>
            <a:headEnd/>
            <a:tailEnd type="triangle" w="med" len="med"/>
          </a:ln>
        </p:spPr>
      </p:cxnSp>
      <p:cxnSp>
        <p:nvCxnSpPr>
          <p:cNvPr id="25625" name="AutoShape 25"/>
          <p:cNvCxnSpPr>
            <a:cxnSpLocks noChangeShapeType="1"/>
            <a:stCxn id="25622" idx="0"/>
            <a:endCxn id="10263" idx="1"/>
          </p:cNvCxnSpPr>
          <p:nvPr/>
        </p:nvCxnSpPr>
        <p:spPr bwMode="auto">
          <a:xfrm rot="5400000" flipH="1" flipV="1">
            <a:off x="6126163" y="2962275"/>
            <a:ext cx="514350" cy="1028700"/>
          </a:xfrm>
          <a:prstGeom prst="bentConnector2">
            <a:avLst/>
          </a:prstGeom>
          <a:noFill/>
          <a:ln w="9525">
            <a:solidFill>
              <a:schemeClr val="tx1"/>
            </a:solidFill>
            <a:miter lim="800000"/>
            <a:headEnd/>
            <a:tailEnd type="triangle" w="med" len="med"/>
          </a:ln>
        </p:spPr>
      </p:cxnSp>
      <p:sp>
        <p:nvSpPr>
          <p:cNvPr id="25626" name="Text Box 26"/>
          <p:cNvSpPr txBox="1">
            <a:spLocks noChangeArrowheads="1"/>
          </p:cNvSpPr>
          <p:nvPr/>
        </p:nvSpPr>
        <p:spPr bwMode="auto">
          <a:xfrm>
            <a:off x="5989638" y="3938588"/>
            <a:ext cx="2398713" cy="715581"/>
          </a:xfrm>
          <a:prstGeom prst="rect">
            <a:avLst/>
          </a:prstGeom>
          <a:noFill/>
          <a:ln w="9525">
            <a:noFill/>
            <a:miter lim="800000"/>
            <a:headEnd/>
            <a:tailEnd/>
          </a:ln>
        </p:spPr>
        <p:txBody>
          <a:bodyPr wrap="square">
            <a:spAutoFit/>
          </a:bodyPr>
          <a:lstStyle/>
          <a:p>
            <a:pPr>
              <a:spcBef>
                <a:spcPct val="50000"/>
              </a:spcBef>
            </a:pPr>
            <a:endParaRPr lang="en-US" dirty="0" smtClean="0"/>
          </a:p>
          <a:p>
            <a:pPr>
              <a:spcBef>
                <a:spcPct val="50000"/>
              </a:spcBef>
            </a:pPr>
            <a:r>
              <a:rPr lang="en-US" sz="1500" dirty="0" smtClean="0"/>
              <a:t>Time taken: 6-8 </a:t>
            </a:r>
            <a:r>
              <a:rPr lang="en-US" sz="1500" dirty="0"/>
              <a:t>months</a:t>
            </a:r>
          </a:p>
        </p:txBody>
      </p:sp>
      <p:sp>
        <p:nvSpPr>
          <p:cNvPr id="25627" name="Text Box 27"/>
          <p:cNvSpPr txBox="1">
            <a:spLocks noChangeArrowheads="1"/>
          </p:cNvSpPr>
          <p:nvPr/>
        </p:nvSpPr>
        <p:spPr bwMode="auto">
          <a:xfrm>
            <a:off x="5410200" y="2214771"/>
            <a:ext cx="1523999" cy="1061829"/>
          </a:xfrm>
          <a:prstGeom prst="rect">
            <a:avLst/>
          </a:prstGeom>
          <a:noFill/>
          <a:ln w="9525">
            <a:noFill/>
            <a:miter lim="800000"/>
            <a:headEnd/>
            <a:tailEnd/>
          </a:ln>
        </p:spPr>
        <p:txBody>
          <a:bodyPr wrap="square">
            <a:spAutoFit/>
          </a:bodyPr>
          <a:lstStyle/>
          <a:p>
            <a:pPr>
              <a:spcBef>
                <a:spcPct val="50000"/>
              </a:spcBef>
            </a:pPr>
            <a:endParaRPr lang="en-US" dirty="0" smtClean="0"/>
          </a:p>
          <a:p>
            <a:pPr>
              <a:spcBef>
                <a:spcPct val="50000"/>
              </a:spcBef>
            </a:pPr>
            <a:r>
              <a:rPr lang="en-US" dirty="0" smtClean="0"/>
              <a:t>Writ </a:t>
            </a:r>
            <a:r>
              <a:rPr lang="en-US" dirty="0"/>
              <a:t>/ Special Leave Petition</a:t>
            </a:r>
          </a:p>
        </p:txBody>
      </p:sp>
      <p:sp>
        <p:nvSpPr>
          <p:cNvPr id="25628" name="Text Box 28"/>
          <p:cNvSpPr txBox="1">
            <a:spLocks noChangeArrowheads="1"/>
          </p:cNvSpPr>
          <p:nvPr/>
        </p:nvSpPr>
        <p:spPr bwMode="auto">
          <a:xfrm>
            <a:off x="493713" y="5955268"/>
            <a:ext cx="3806825" cy="369332"/>
          </a:xfrm>
          <a:prstGeom prst="rect">
            <a:avLst/>
          </a:prstGeom>
          <a:noFill/>
          <a:ln w="9525">
            <a:noFill/>
            <a:miter lim="800000"/>
            <a:headEnd/>
            <a:tailEnd/>
          </a:ln>
        </p:spPr>
        <p:txBody>
          <a:bodyPr>
            <a:spAutoFit/>
          </a:bodyPr>
          <a:lstStyle/>
          <a:p>
            <a:pPr algn="ctr">
              <a:spcBef>
                <a:spcPct val="50000"/>
              </a:spcBef>
            </a:pPr>
            <a:r>
              <a:rPr lang="en-US" b="1" dirty="0"/>
              <a:t>Standard Appeal Process</a:t>
            </a:r>
          </a:p>
        </p:txBody>
      </p:sp>
      <p:sp>
        <p:nvSpPr>
          <p:cNvPr id="25629" name="Text Box 29"/>
          <p:cNvSpPr txBox="1">
            <a:spLocks noChangeArrowheads="1"/>
          </p:cNvSpPr>
          <p:nvPr/>
        </p:nvSpPr>
        <p:spPr bwMode="auto">
          <a:xfrm>
            <a:off x="4835525" y="5943600"/>
            <a:ext cx="3806825" cy="369332"/>
          </a:xfrm>
          <a:prstGeom prst="rect">
            <a:avLst/>
          </a:prstGeom>
          <a:noFill/>
          <a:ln w="9525">
            <a:noFill/>
            <a:miter lim="800000"/>
            <a:headEnd/>
            <a:tailEnd/>
          </a:ln>
        </p:spPr>
        <p:txBody>
          <a:bodyPr>
            <a:spAutoFit/>
          </a:bodyPr>
          <a:lstStyle/>
          <a:p>
            <a:pPr algn="ctr">
              <a:spcBef>
                <a:spcPct val="50000"/>
              </a:spcBef>
            </a:pPr>
            <a:r>
              <a:rPr lang="en-US" b="1" dirty="0" smtClean="0"/>
              <a:t>Advance </a:t>
            </a:r>
            <a:r>
              <a:rPr lang="en-US" b="1" dirty="0"/>
              <a:t>Ruling</a:t>
            </a:r>
          </a:p>
        </p:txBody>
      </p:sp>
      <p:sp>
        <p:nvSpPr>
          <p:cNvPr id="2" name="Rectangle 1"/>
          <p:cNvSpPr/>
          <p:nvPr/>
        </p:nvSpPr>
        <p:spPr>
          <a:xfrm>
            <a:off x="457200" y="838200"/>
            <a:ext cx="7848600" cy="1785104"/>
          </a:xfrm>
          <a:prstGeom prst="rect">
            <a:avLst/>
          </a:prstGeom>
        </p:spPr>
        <p:txBody>
          <a:bodyPr wrap="square">
            <a:spAutoFit/>
          </a:bodyPr>
          <a:lstStyle/>
          <a:p>
            <a:pPr marL="285750" indent="-285750" algn="just">
              <a:buFont typeface="Arial" pitchFamily="34" charset="0"/>
              <a:buChar char="•"/>
            </a:pPr>
            <a:r>
              <a:rPr lang="en-IN" sz="2200" dirty="0" smtClean="0"/>
              <a:t>Significantly </a:t>
            </a:r>
            <a:r>
              <a:rPr lang="en-IN" sz="2200" b="1" dirty="0" smtClean="0"/>
              <a:t>faster dispute resolution </a:t>
            </a:r>
            <a:r>
              <a:rPr lang="en-IN" sz="2200" dirty="0" smtClean="0"/>
              <a:t>process as compared to the normal litigation process.</a:t>
            </a:r>
          </a:p>
          <a:p>
            <a:pPr marL="285750" indent="-285750" algn="just">
              <a:buFont typeface="Arial" pitchFamily="34" charset="0"/>
              <a:buChar char="•"/>
            </a:pPr>
            <a:r>
              <a:rPr lang="en-IN" sz="2200" dirty="0" smtClean="0"/>
              <a:t>AAR </a:t>
            </a:r>
            <a:r>
              <a:rPr lang="en-IN" sz="2200" dirty="0"/>
              <a:t>generally pronounce its ruling </a:t>
            </a:r>
            <a:r>
              <a:rPr lang="en-IN" sz="2200" b="1" dirty="0"/>
              <a:t>within 6 months as </a:t>
            </a:r>
            <a:r>
              <a:rPr lang="en-IN" sz="2200" dirty="0"/>
              <a:t>compared to more time involved even at the second level appellate tribunal level.</a:t>
            </a:r>
          </a:p>
        </p:txBody>
      </p:sp>
      <p:sp>
        <p:nvSpPr>
          <p:cNvPr id="3" name="Date Placeholder 2"/>
          <p:cNvSpPr>
            <a:spLocks noGrp="1"/>
          </p:cNvSpPr>
          <p:nvPr>
            <p:ph type="dt" sz="half" idx="10"/>
          </p:nvPr>
        </p:nvSpPr>
        <p:spPr/>
        <p:txBody>
          <a:bodyPr/>
          <a:lstStyle/>
          <a:p>
            <a:r>
              <a:rPr lang="en-US" smtClean="0"/>
              <a:t>31/1/2015</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24644176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6200"/>
            <a:ext cx="7620000" cy="944562"/>
          </a:xfrm>
        </p:spPr>
        <p:txBody>
          <a:bodyPr/>
          <a:lstStyle/>
          <a:p>
            <a:pPr algn="just"/>
            <a:r>
              <a:rPr lang="en-IN" sz="3500" dirty="0" smtClean="0">
                <a:latin typeface="+mn-lt"/>
              </a:rPr>
              <a:t>Applicant for Advance Ruling - Sec. 245N(b)</a:t>
            </a:r>
            <a:endParaRPr lang="en-IN" sz="3500" dirty="0">
              <a:latin typeface="+mn-lt"/>
            </a:endParaRPr>
          </a:p>
        </p:txBody>
      </p:sp>
      <p:graphicFrame>
        <p:nvGraphicFramePr>
          <p:cNvPr id="9" name="Content Placeholder 8"/>
          <p:cNvGraphicFramePr>
            <a:graphicFrameLocks noGrp="1"/>
          </p:cNvGraphicFramePr>
          <p:nvPr>
            <p:ph sz="half" idx="1"/>
            <p:extLst>
              <p:ext uri="{D42A27DB-BD31-4B8C-83A1-F6EECF244321}">
                <p14:modId xmlns:p14="http://schemas.microsoft.com/office/powerpoint/2010/main" val="3265536357"/>
              </p:ext>
            </p:extLst>
          </p:nvPr>
        </p:nvGraphicFramePr>
        <p:xfrm>
          <a:off x="381000" y="762001"/>
          <a:ext cx="1295400" cy="5855218"/>
        </p:xfrm>
        <a:graphic>
          <a:graphicData uri="http://schemas.openxmlformats.org/drawingml/2006/table">
            <a:tbl>
              <a:tblPr firstRow="1" bandRow="1">
                <a:tableStyleId>{5C22544A-7EE6-4342-B048-85BDC9FD1C3A}</a:tableStyleId>
              </a:tblPr>
              <a:tblGrid>
                <a:gridCol w="1295400"/>
              </a:tblGrid>
              <a:tr h="786251">
                <a:tc>
                  <a:txBody>
                    <a:bodyPr/>
                    <a:lstStyle/>
                    <a:p>
                      <a:r>
                        <a:rPr lang="en-IN" sz="2100" b="0" dirty="0" smtClean="0"/>
                        <a:t>Non-Resident</a:t>
                      </a:r>
                      <a:endParaRPr lang="en-IN" sz="2100" b="0" dirty="0"/>
                    </a:p>
                  </a:txBody>
                  <a:tcPr/>
                </a:tc>
              </a:tr>
              <a:tr h="2919576">
                <a:tc>
                  <a:txBody>
                    <a:bodyPr/>
                    <a:lstStyle/>
                    <a:p>
                      <a:r>
                        <a:rPr lang="en-IN" sz="2100" dirty="0" smtClean="0"/>
                        <a:t>Resident</a:t>
                      </a:r>
                      <a:endParaRPr lang="en-IN" sz="2100" dirty="0"/>
                    </a:p>
                  </a:txBody>
                  <a:tcPr/>
                </a:tc>
              </a:tr>
              <a:tr h="1083966">
                <a:tc>
                  <a:txBody>
                    <a:bodyPr/>
                    <a:lstStyle/>
                    <a:p>
                      <a:r>
                        <a:rPr lang="en-IN" sz="2100" dirty="0" smtClean="0"/>
                        <a:t>Public -Sector Cos.</a:t>
                      </a:r>
                      <a:endParaRPr lang="en-IN" sz="2100" dirty="0"/>
                    </a:p>
                  </a:txBody>
                  <a:tcPr/>
                </a:tc>
              </a:tr>
              <a:tr h="1065425">
                <a:tc>
                  <a:txBody>
                    <a:bodyPr/>
                    <a:lstStyle/>
                    <a:p>
                      <a:r>
                        <a:rPr lang="en-IN" sz="2100" dirty="0" smtClean="0"/>
                        <a:t>Resident/Non-resident</a:t>
                      </a:r>
                      <a:endParaRPr lang="en-IN" sz="2100" dirty="0"/>
                    </a:p>
                  </a:txBody>
                  <a:tcPr/>
                </a:tc>
              </a:tr>
            </a:tbl>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3661357199"/>
              </p:ext>
            </p:extLst>
          </p:nvPr>
        </p:nvGraphicFramePr>
        <p:xfrm>
          <a:off x="1905000" y="762000"/>
          <a:ext cx="6400800" cy="5867400"/>
        </p:xfrm>
        <a:graphic>
          <a:graphicData uri="http://schemas.openxmlformats.org/drawingml/2006/table">
            <a:tbl>
              <a:tblPr firstRow="1" bandRow="1">
                <a:tableStyleId>{5C22544A-7EE6-4342-B048-85BDC9FD1C3A}</a:tableStyleId>
              </a:tblPr>
              <a:tblGrid>
                <a:gridCol w="6400800"/>
              </a:tblGrid>
              <a:tr h="775840">
                <a:tc>
                  <a:txBody>
                    <a:bodyPr/>
                    <a:lstStyle/>
                    <a:p>
                      <a:pPr algn="just"/>
                      <a:r>
                        <a:rPr lang="en-IN" sz="2100" dirty="0" smtClean="0"/>
                        <a:t>‘</a:t>
                      </a:r>
                      <a:r>
                        <a:rPr lang="en-IN" sz="2100" b="1" dirty="0" smtClean="0"/>
                        <a:t>in relation to</a:t>
                      </a:r>
                      <a:r>
                        <a:rPr lang="en-IN" sz="2100" dirty="0" smtClean="0"/>
                        <a:t>’ </a:t>
                      </a:r>
                      <a:r>
                        <a:rPr lang="en-IN" sz="2100" b="0" dirty="0" smtClean="0"/>
                        <a:t>a transaction which has been undertaken or is proposed to be undertaken - Form 34C</a:t>
                      </a:r>
                      <a:endParaRPr lang="en-IN" sz="2100" b="0" dirty="0"/>
                    </a:p>
                  </a:txBody>
                  <a:tcPr/>
                </a:tc>
              </a:tr>
              <a:tr h="1086060">
                <a:tc>
                  <a:txBody>
                    <a:bodyPr/>
                    <a:lstStyle/>
                    <a:p>
                      <a:pPr algn="just"/>
                      <a:r>
                        <a:rPr lang="en-IN" sz="2100" dirty="0" smtClean="0"/>
                        <a:t>Tax liability of a non-resident arising out of a transaction which has been undertaken or is proposed to be undertaken with such non-resident – Form 34D</a:t>
                      </a:r>
                      <a:endParaRPr lang="en-IN" sz="2100" dirty="0"/>
                    </a:p>
                  </a:txBody>
                  <a:tcPr/>
                </a:tc>
              </a:tr>
              <a:tr h="1857680">
                <a:tc>
                  <a:txBody>
                    <a:bodyPr/>
                    <a:lstStyle/>
                    <a:p>
                      <a:pPr algn="just"/>
                      <a:r>
                        <a:rPr lang="en-IN" sz="2100" b="1" i="0" u="none" strike="noStrike" kern="1200" baseline="0" dirty="0" smtClean="0">
                          <a:solidFill>
                            <a:schemeClr val="dk1"/>
                          </a:solidFill>
                          <a:latin typeface="+mn-lt"/>
                          <a:ea typeface="+mn-ea"/>
                          <a:cs typeface="+mn-cs"/>
                        </a:rPr>
                        <a:t>‘in relation to’</a:t>
                      </a:r>
                      <a:r>
                        <a:rPr lang="en-IN" sz="2100" b="0" i="0" u="none" strike="noStrike" kern="1200" baseline="0" dirty="0" smtClean="0">
                          <a:solidFill>
                            <a:schemeClr val="dk1"/>
                          </a:solidFill>
                          <a:latin typeface="+mn-lt"/>
                          <a:ea typeface="+mn-ea"/>
                          <a:cs typeface="+mn-cs"/>
                        </a:rPr>
                        <a:t> tax liability of a resident arising out of one or more transactions valuing Rs. 100 Crs or more in total, which has been undertaken or proposed to be undertaken by him. </a:t>
                      </a:r>
                    </a:p>
                    <a:p>
                      <a:pPr algn="just"/>
                      <a:r>
                        <a:rPr lang="en-IN" sz="2100" b="0" i="0" u="none" strike="noStrike" kern="1200" baseline="0" dirty="0" smtClean="0">
                          <a:solidFill>
                            <a:schemeClr val="dk1"/>
                          </a:solidFill>
                          <a:latin typeface="+mn-lt"/>
                          <a:ea typeface="+mn-ea"/>
                          <a:cs typeface="+mn-cs"/>
                        </a:rPr>
                        <a:t>Form 34DA (</a:t>
                      </a:r>
                      <a:r>
                        <a:rPr lang="en-IN" sz="2100" dirty="0" smtClean="0"/>
                        <a:t>Notification 73 &amp; 74 dated 28</a:t>
                      </a:r>
                      <a:r>
                        <a:rPr lang="en-IN" sz="2100" baseline="30000" dirty="0" smtClean="0"/>
                        <a:t>th</a:t>
                      </a:r>
                      <a:r>
                        <a:rPr lang="en-IN" sz="2100" dirty="0" smtClean="0"/>
                        <a:t> Nov 2014)</a:t>
                      </a:r>
                      <a:endParaRPr lang="en-IN" sz="2100" dirty="0"/>
                    </a:p>
                  </a:txBody>
                  <a:tcPr/>
                </a:tc>
              </a:tr>
              <a:tr h="1073910">
                <a:tc>
                  <a:txBody>
                    <a:bodyPr/>
                    <a:lstStyle/>
                    <a:p>
                      <a:pPr algn="just"/>
                      <a:r>
                        <a:rPr lang="en-IN" sz="2100" dirty="0" smtClean="0"/>
                        <a:t>In respect of an issue relating to computation of total income which is pending before any IT authority or ITAT – Form 34E.</a:t>
                      </a:r>
                      <a:endParaRPr lang="en-IN" sz="2100" dirty="0"/>
                    </a:p>
                  </a:txBody>
                  <a:tcPr/>
                </a:tc>
              </a:tr>
              <a:tr h="1073910">
                <a:tc>
                  <a:txBody>
                    <a:bodyPr/>
                    <a:lstStyle/>
                    <a:p>
                      <a:pPr algn="just"/>
                      <a:r>
                        <a:rPr lang="en-IN" sz="2100" dirty="0" smtClean="0"/>
                        <a:t>In</a:t>
                      </a:r>
                      <a:r>
                        <a:rPr lang="en-IN" sz="2100" baseline="0" dirty="0" smtClean="0"/>
                        <a:t> respect of an arrangement which is proposed to be undertaken is an impermissible avoidance arrangement as referred in Chapter XA or not. – Form 34EA</a:t>
                      </a:r>
                      <a:endParaRPr lang="en-IN" sz="2100" dirty="0"/>
                    </a:p>
                  </a:txBody>
                  <a:tcPr/>
                </a:tc>
              </a:tr>
            </a:tbl>
          </a:graphicData>
        </a:graphic>
      </p:graphicFrame>
      <p:sp>
        <p:nvSpPr>
          <p:cNvPr id="2" name="Date Placeholder 1"/>
          <p:cNvSpPr>
            <a:spLocks noGrp="1"/>
          </p:cNvSpPr>
          <p:nvPr>
            <p:ph type="dt" sz="half" idx="10"/>
          </p:nvPr>
        </p:nvSpPr>
        <p:spPr/>
        <p:txBody>
          <a:bodyPr/>
          <a:lstStyle/>
          <a:p>
            <a:r>
              <a:rPr lang="en-US" smtClean="0"/>
              <a:t>31/1/2015</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225043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153400" cy="1143000"/>
          </a:xfrm>
        </p:spPr>
        <p:txBody>
          <a:bodyPr/>
          <a:lstStyle/>
          <a:p>
            <a:r>
              <a:rPr lang="en-IN" sz="4000" dirty="0" smtClean="0">
                <a:latin typeface="+mn-lt"/>
              </a:rPr>
              <a:t>Advance </a:t>
            </a:r>
            <a:r>
              <a:rPr lang="en-IN" sz="4000" dirty="0">
                <a:latin typeface="+mn-lt"/>
              </a:rPr>
              <a:t>Ruling - Sec. 245N</a:t>
            </a:r>
          </a:p>
        </p:txBody>
      </p:sp>
      <p:sp>
        <p:nvSpPr>
          <p:cNvPr id="3" name="Content Placeholder 2"/>
          <p:cNvSpPr>
            <a:spLocks noGrp="1"/>
          </p:cNvSpPr>
          <p:nvPr>
            <p:ph idx="1"/>
          </p:nvPr>
        </p:nvSpPr>
        <p:spPr>
          <a:xfrm>
            <a:off x="76200" y="762000"/>
            <a:ext cx="8305800" cy="5867400"/>
          </a:xfrm>
        </p:spPr>
        <p:txBody>
          <a:bodyPr>
            <a:noAutofit/>
          </a:bodyPr>
          <a:lstStyle/>
          <a:p>
            <a:pPr marL="228600" algn="just">
              <a:lnSpc>
                <a:spcPct val="114000"/>
              </a:lnSpc>
              <a:spcBef>
                <a:spcPts val="600"/>
              </a:spcBef>
            </a:pPr>
            <a:r>
              <a:rPr lang="en-US" dirty="0">
                <a:solidFill>
                  <a:schemeClr val="dk1"/>
                </a:solidFill>
              </a:rPr>
              <a:t>The AAR cannot give any ruling on </a:t>
            </a:r>
            <a:r>
              <a:rPr lang="en-US" b="1" dirty="0">
                <a:solidFill>
                  <a:schemeClr val="dk1"/>
                </a:solidFill>
              </a:rPr>
              <a:t>questions relating to tax </a:t>
            </a:r>
            <a:r>
              <a:rPr lang="en-US" b="1" dirty="0" smtClean="0">
                <a:solidFill>
                  <a:schemeClr val="dk1"/>
                </a:solidFill>
              </a:rPr>
              <a:t>other than Income Tax Act, 1961.</a:t>
            </a:r>
          </a:p>
          <a:p>
            <a:pPr marL="708660" lvl="2">
              <a:lnSpc>
                <a:spcPct val="114000"/>
              </a:lnSpc>
              <a:spcBef>
                <a:spcPts val="600"/>
              </a:spcBef>
              <a:buClr>
                <a:schemeClr val="accent2">
                  <a:lumMod val="75000"/>
                </a:schemeClr>
              </a:buClr>
            </a:pPr>
            <a:r>
              <a:rPr lang="en-IN" sz="2200" dirty="0"/>
              <a:t>P-12 of 1995 </a:t>
            </a:r>
            <a:r>
              <a:rPr lang="en-US" sz="2200" dirty="0">
                <a:solidFill>
                  <a:schemeClr val="dk1"/>
                </a:solidFill>
              </a:rPr>
              <a:t>[1997] 94 Taxman 157 </a:t>
            </a:r>
            <a:endParaRPr lang="en-IN" sz="2200" dirty="0"/>
          </a:p>
          <a:p>
            <a:pPr marL="228600">
              <a:lnSpc>
                <a:spcPct val="114000"/>
              </a:lnSpc>
              <a:spcBef>
                <a:spcPts val="600"/>
              </a:spcBef>
            </a:pPr>
            <a:r>
              <a:rPr lang="en-US" b="1" dirty="0" smtClean="0">
                <a:solidFill>
                  <a:schemeClr val="dk1"/>
                </a:solidFill>
              </a:rPr>
              <a:t>No </a:t>
            </a:r>
            <a:r>
              <a:rPr lang="en-US" b="1" dirty="0">
                <a:solidFill>
                  <a:schemeClr val="dk1"/>
                </a:solidFill>
              </a:rPr>
              <a:t>advance ruling can be sought on a question which relates to tax liability of a resident</a:t>
            </a:r>
            <a:r>
              <a:rPr lang="en-US" dirty="0">
                <a:solidFill>
                  <a:schemeClr val="dk1"/>
                </a:solidFill>
              </a:rPr>
              <a:t> [prior to insertion of section 245N(a)(iia</a:t>
            </a:r>
            <a:r>
              <a:rPr lang="en-US" dirty="0" smtClean="0">
                <a:solidFill>
                  <a:schemeClr val="dk1"/>
                </a:solidFill>
              </a:rPr>
              <a:t>) w.e.f. 1-10-2014]. </a:t>
            </a:r>
          </a:p>
          <a:p>
            <a:pPr lvl="1" algn="just">
              <a:lnSpc>
                <a:spcPct val="114000"/>
              </a:lnSpc>
              <a:spcBef>
                <a:spcPts val="600"/>
              </a:spcBef>
            </a:pPr>
            <a:r>
              <a:rPr lang="en-US" dirty="0">
                <a:solidFill>
                  <a:schemeClr val="dk1"/>
                </a:solidFill>
              </a:rPr>
              <a:t>Hindustan Power plus Ltd.[2004] 139 Taxman 64; CTCI Overseas Corporation Ltd. [2013] 35 taxmann.com </a:t>
            </a:r>
            <a:r>
              <a:rPr lang="en-US" dirty="0" smtClean="0">
                <a:solidFill>
                  <a:schemeClr val="dk1"/>
                </a:solidFill>
              </a:rPr>
              <a:t>391;</a:t>
            </a:r>
            <a:r>
              <a:rPr lang="en-IN" dirty="0" smtClean="0"/>
              <a:t> </a:t>
            </a:r>
            <a:r>
              <a:rPr lang="en-IN" dirty="0"/>
              <a:t>X Limited </a:t>
            </a:r>
            <a:r>
              <a:rPr lang="en-US" dirty="0">
                <a:solidFill>
                  <a:schemeClr val="dk1"/>
                </a:solidFill>
              </a:rPr>
              <a:t>[2005] 145 Taxman </a:t>
            </a:r>
            <a:r>
              <a:rPr lang="en-US" dirty="0" smtClean="0">
                <a:solidFill>
                  <a:schemeClr val="dk1"/>
                </a:solidFill>
              </a:rPr>
              <a:t>573</a:t>
            </a:r>
          </a:p>
          <a:p>
            <a:pPr marL="228600" algn="just">
              <a:lnSpc>
                <a:spcPct val="114000"/>
              </a:lnSpc>
              <a:spcBef>
                <a:spcPts val="600"/>
              </a:spcBef>
            </a:pPr>
            <a:r>
              <a:rPr lang="en-US" sz="2100" dirty="0" smtClean="0">
                <a:solidFill>
                  <a:schemeClr val="dk1"/>
                </a:solidFill>
              </a:rPr>
              <a:t>For the purpose of determining residential status u/s 245N, </a:t>
            </a:r>
            <a:r>
              <a:rPr lang="en-US" sz="2100" b="1" dirty="0" smtClean="0">
                <a:solidFill>
                  <a:schemeClr val="dk1"/>
                </a:solidFill>
              </a:rPr>
              <a:t>'previous year'</a:t>
            </a:r>
            <a:r>
              <a:rPr lang="en-US" sz="2100" dirty="0" smtClean="0">
                <a:solidFill>
                  <a:schemeClr val="dk1"/>
                </a:solidFill>
              </a:rPr>
              <a:t> preceding the financial year in which the application is made, is relevant.</a:t>
            </a:r>
          </a:p>
          <a:p>
            <a:pPr lvl="1" algn="just">
              <a:lnSpc>
                <a:spcPct val="114000"/>
              </a:lnSpc>
              <a:spcBef>
                <a:spcPts val="600"/>
              </a:spcBef>
            </a:pPr>
            <a:r>
              <a:rPr lang="en-US" sz="2100" dirty="0" smtClean="0">
                <a:solidFill>
                  <a:schemeClr val="dk1"/>
                </a:solidFill>
              </a:rPr>
              <a:t>Robert </a:t>
            </a:r>
            <a:r>
              <a:rPr lang="en-US" sz="2100" dirty="0">
                <a:solidFill>
                  <a:schemeClr val="dk1"/>
                </a:solidFill>
              </a:rPr>
              <a:t>W. Smith vs. CIT, [1994] 77 Taxman 530; Monte Harris</a:t>
            </a:r>
            <a:r>
              <a:rPr lang="en-IN" sz="2100" dirty="0">
                <a:solidFill>
                  <a:schemeClr val="dk1"/>
                </a:solidFill>
              </a:rPr>
              <a:t> </a:t>
            </a:r>
            <a:r>
              <a:rPr lang="en-US" sz="2100" dirty="0">
                <a:solidFill>
                  <a:schemeClr val="dk1"/>
                </a:solidFill>
              </a:rPr>
              <a:t>v. CIT, [1995] 82 Taxman 365; P. No. 20 of 1995, [1999] 104 Taxman 168</a:t>
            </a:r>
            <a:endParaRPr lang="en-IN" sz="2100" dirty="0"/>
          </a:p>
          <a:p>
            <a:pPr>
              <a:lnSpc>
                <a:spcPct val="125000"/>
              </a:lnSpc>
              <a:spcBef>
                <a:spcPts val="600"/>
              </a:spcBef>
            </a:pPr>
            <a:endParaRPr lang="en-US" dirty="0">
              <a:solidFill>
                <a:schemeClr val="dk1"/>
              </a:solidFill>
            </a:endParaRPr>
          </a:p>
          <a:p>
            <a:pPr lvl="1" algn="just">
              <a:lnSpc>
                <a:spcPct val="125000"/>
              </a:lnSpc>
              <a:spcBef>
                <a:spcPts val="600"/>
              </a:spcBef>
            </a:pPr>
            <a:endParaRPr lang="en-IN" sz="2200" dirty="0"/>
          </a:p>
          <a:p>
            <a:pPr lvl="1" algn="just">
              <a:lnSpc>
                <a:spcPct val="125000"/>
              </a:lnSpc>
              <a:spcBef>
                <a:spcPts val="600"/>
              </a:spcBef>
            </a:pPr>
            <a:endParaRPr lang="en-US" sz="2200" dirty="0">
              <a:solidFill>
                <a:schemeClr val="dk1"/>
              </a:solidFill>
            </a:endParaRPr>
          </a:p>
          <a:p>
            <a:pPr>
              <a:lnSpc>
                <a:spcPct val="125000"/>
              </a:lnSpc>
              <a:spcBef>
                <a:spcPts val="600"/>
              </a:spcBef>
            </a:pPr>
            <a:endParaRPr lang="en-US" b="1" dirty="0" smtClean="0">
              <a:solidFill>
                <a:schemeClr val="dk1"/>
              </a:solidFill>
            </a:endParaRPr>
          </a:p>
          <a:p>
            <a:pPr lvl="1">
              <a:lnSpc>
                <a:spcPct val="125000"/>
              </a:lnSpc>
              <a:spcBef>
                <a:spcPts val="600"/>
              </a:spcBef>
            </a:pPr>
            <a:endParaRPr lang="en-IN" sz="2200" dirty="0"/>
          </a:p>
        </p:txBody>
      </p:sp>
      <p:sp>
        <p:nvSpPr>
          <p:cNvPr id="6" name="Rectangle 5"/>
          <p:cNvSpPr/>
          <p:nvPr/>
        </p:nvSpPr>
        <p:spPr>
          <a:xfrm>
            <a:off x="8382000" y="66294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0716156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153400" cy="1143000"/>
          </a:xfrm>
        </p:spPr>
        <p:txBody>
          <a:bodyPr/>
          <a:lstStyle/>
          <a:p>
            <a:pPr algn="just"/>
            <a:r>
              <a:rPr lang="en-IN" sz="4000" dirty="0" smtClean="0">
                <a:latin typeface="+mn-lt"/>
              </a:rPr>
              <a:t>Advance </a:t>
            </a:r>
            <a:r>
              <a:rPr lang="en-IN" sz="4000" dirty="0">
                <a:latin typeface="+mn-lt"/>
              </a:rPr>
              <a:t>Ruling - Sec. 245N</a:t>
            </a:r>
          </a:p>
        </p:txBody>
      </p:sp>
      <p:sp>
        <p:nvSpPr>
          <p:cNvPr id="3" name="Content Placeholder 2"/>
          <p:cNvSpPr>
            <a:spLocks noGrp="1"/>
          </p:cNvSpPr>
          <p:nvPr>
            <p:ph idx="1"/>
          </p:nvPr>
        </p:nvSpPr>
        <p:spPr>
          <a:xfrm>
            <a:off x="152400" y="1066800"/>
            <a:ext cx="8305800" cy="5105400"/>
          </a:xfrm>
        </p:spPr>
        <p:txBody>
          <a:bodyPr>
            <a:noAutofit/>
          </a:bodyPr>
          <a:lstStyle/>
          <a:p>
            <a:pPr algn="just">
              <a:lnSpc>
                <a:spcPct val="114000"/>
              </a:lnSpc>
              <a:spcBef>
                <a:spcPts val="600"/>
              </a:spcBef>
            </a:pPr>
            <a:r>
              <a:rPr lang="en-US" dirty="0">
                <a:solidFill>
                  <a:schemeClr val="dk1"/>
                </a:solidFill>
              </a:rPr>
              <a:t>The applicant can seek a ruling </a:t>
            </a:r>
            <a:r>
              <a:rPr lang="en-US" b="1" dirty="0">
                <a:solidFill>
                  <a:schemeClr val="dk1"/>
                </a:solidFill>
              </a:rPr>
              <a:t>‘in relation to’ a transaction undertaken or proposed transaction</a:t>
            </a:r>
          </a:p>
          <a:p>
            <a:pPr lvl="1" algn="just">
              <a:lnSpc>
                <a:spcPct val="114000"/>
              </a:lnSpc>
              <a:spcBef>
                <a:spcPts val="600"/>
              </a:spcBef>
            </a:pPr>
            <a:r>
              <a:rPr lang="en-US" sz="2200" dirty="0" smtClean="0">
                <a:solidFill>
                  <a:schemeClr val="dk1"/>
                </a:solidFill>
              </a:rPr>
              <a:t>Proposed </a:t>
            </a:r>
            <a:r>
              <a:rPr lang="en-US" sz="2200" dirty="0">
                <a:solidFill>
                  <a:schemeClr val="dk1"/>
                </a:solidFill>
              </a:rPr>
              <a:t>setting up of subsidiary and partnership firm with an Indian company and their eligibility to deduction u/s 80-IA;  not related to a transaction undertaken or proposed </a:t>
            </a:r>
            <a:r>
              <a:rPr lang="en-US" sz="2200" dirty="0" smtClean="0">
                <a:solidFill>
                  <a:schemeClr val="dk1"/>
                </a:solidFill>
              </a:rPr>
              <a:t>transaction</a:t>
            </a:r>
          </a:p>
          <a:p>
            <a:pPr lvl="2" algn="just">
              <a:lnSpc>
                <a:spcPct val="114000"/>
              </a:lnSpc>
              <a:spcBef>
                <a:spcPts val="600"/>
              </a:spcBef>
            </a:pPr>
            <a:r>
              <a:rPr lang="en-US" sz="2200" b="1" dirty="0">
                <a:solidFill>
                  <a:schemeClr val="dk1"/>
                </a:solidFill>
              </a:rPr>
              <a:t>Against: </a:t>
            </a:r>
            <a:r>
              <a:rPr lang="en-US" sz="2200" dirty="0">
                <a:solidFill>
                  <a:schemeClr val="dk1"/>
                </a:solidFill>
              </a:rPr>
              <a:t>Trade Circle Enterprises LLC [2014] 42 taxmann.com 287 (AAR); Acer Computer International Ltd., In re [2004] 138 </a:t>
            </a:r>
            <a:r>
              <a:rPr lang="en-US" sz="2200" dirty="0" smtClean="0">
                <a:solidFill>
                  <a:schemeClr val="dk1"/>
                </a:solidFill>
              </a:rPr>
              <a:t>Taxman 271 </a:t>
            </a:r>
            <a:r>
              <a:rPr lang="en-US" sz="2200" dirty="0">
                <a:solidFill>
                  <a:schemeClr val="dk1"/>
                </a:solidFill>
              </a:rPr>
              <a:t>(AAR); Connecteurs Cinch, </a:t>
            </a:r>
            <a:r>
              <a:rPr lang="en-US" sz="2200" dirty="0" smtClean="0">
                <a:solidFill>
                  <a:schemeClr val="dk1"/>
                </a:solidFill>
              </a:rPr>
              <a:t>S.A. [</a:t>
            </a:r>
            <a:r>
              <a:rPr lang="en-US" sz="2200" dirty="0">
                <a:solidFill>
                  <a:schemeClr val="dk1"/>
                </a:solidFill>
              </a:rPr>
              <a:t>2004] 138 Taxman </a:t>
            </a:r>
            <a:r>
              <a:rPr lang="en-US" sz="2200" dirty="0" smtClean="0">
                <a:solidFill>
                  <a:schemeClr val="dk1"/>
                </a:solidFill>
              </a:rPr>
              <a:t>120</a:t>
            </a:r>
            <a:endParaRPr lang="en-US" sz="2200" dirty="0">
              <a:solidFill>
                <a:schemeClr val="dk1"/>
              </a:solidFill>
            </a:endParaRPr>
          </a:p>
          <a:p>
            <a:pPr lvl="1" algn="just">
              <a:lnSpc>
                <a:spcPct val="114000"/>
              </a:lnSpc>
              <a:spcBef>
                <a:spcPts val="600"/>
              </a:spcBef>
            </a:pPr>
            <a:r>
              <a:rPr lang="en-US" sz="2200" dirty="0">
                <a:solidFill>
                  <a:schemeClr val="dk1"/>
                </a:solidFill>
                <a:latin typeface="Calibri" panose="020F0502020204030204" pitchFamily="34" charset="0"/>
              </a:rPr>
              <a:t>Indian company’s capital gain tax liability impacting the applicant’s business in view of stipulations in share purchase agreement,  is maintainable</a:t>
            </a:r>
            <a:endParaRPr lang="en-US" sz="2200" b="1" dirty="0" smtClean="0">
              <a:solidFill>
                <a:schemeClr val="dk1"/>
              </a:solidFill>
            </a:endParaRPr>
          </a:p>
          <a:p>
            <a:pPr lvl="2" algn="just">
              <a:lnSpc>
                <a:spcPct val="114000"/>
              </a:lnSpc>
              <a:spcBef>
                <a:spcPts val="600"/>
              </a:spcBef>
            </a:pPr>
            <a:r>
              <a:rPr lang="en-US" sz="2200" b="1" dirty="0" smtClean="0">
                <a:solidFill>
                  <a:schemeClr val="dk1"/>
                </a:solidFill>
              </a:rPr>
              <a:t>Favor</a:t>
            </a:r>
            <a:r>
              <a:rPr lang="en-US" sz="2200" b="1" dirty="0">
                <a:solidFill>
                  <a:schemeClr val="dk1"/>
                </a:solidFill>
              </a:rPr>
              <a:t>: </a:t>
            </a:r>
            <a:r>
              <a:rPr lang="en-US" sz="2200" dirty="0">
                <a:solidFill>
                  <a:schemeClr val="dk1"/>
                </a:solidFill>
              </a:rPr>
              <a:t>Umicore Finance [2009] 184 Taxman 99</a:t>
            </a:r>
            <a:endParaRPr lang="en-IN" sz="2200" dirty="0"/>
          </a:p>
          <a:p>
            <a:endParaRPr lang="en-IN" dirty="0"/>
          </a:p>
        </p:txBody>
      </p:sp>
      <p:sp>
        <p:nvSpPr>
          <p:cNvPr id="6" name="Rectangle 5"/>
          <p:cNvSpPr/>
          <p:nvPr/>
        </p:nvSpPr>
        <p:spPr>
          <a:xfrm>
            <a:off x="7467600" y="6477000"/>
            <a:ext cx="8382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Contd.</a:t>
            </a:r>
            <a:endParaRPr lang="en-IN" dirty="0"/>
          </a:p>
        </p:txBody>
      </p:sp>
      <p:sp>
        <p:nvSpPr>
          <p:cNvPr id="4" name="Date Placeholder 3"/>
          <p:cNvSpPr>
            <a:spLocks noGrp="1"/>
          </p:cNvSpPr>
          <p:nvPr>
            <p:ph type="dt" sz="half" idx="10"/>
          </p:nvPr>
        </p:nvSpPr>
        <p:spPr/>
        <p:txBody>
          <a:bodyPr/>
          <a:lstStyle/>
          <a:p>
            <a:r>
              <a:rPr lang="en-US" smtClean="0"/>
              <a:t>31/1/2015</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34700866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2028</TotalTime>
  <Words>4116</Words>
  <Application>Microsoft Office PowerPoint</Application>
  <PresentationFormat>On-screen Show (4:3)</PresentationFormat>
  <Paragraphs>351</Paragraphs>
  <Slides>35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Calibri</vt:lpstr>
      <vt:lpstr>Cambria</vt:lpstr>
      <vt:lpstr>Adjacency</vt:lpstr>
      <vt:lpstr>Advance Rulings  Procedural &amp; Technical Aspects</vt:lpstr>
      <vt:lpstr>Overview</vt:lpstr>
      <vt:lpstr>Overview</vt:lpstr>
      <vt:lpstr>Advance Ruling - Scope</vt:lpstr>
      <vt:lpstr>Advantages of Advance Ruling</vt:lpstr>
      <vt:lpstr>Advantages of Advance Ruling </vt:lpstr>
      <vt:lpstr>Applicant for Advance Ruling - Sec. 245N(b)</vt:lpstr>
      <vt:lpstr>Advance Ruling - Sec. 245N</vt:lpstr>
      <vt:lpstr>Advance Ruling - Sec. 245N</vt:lpstr>
      <vt:lpstr>Advance Ruling - Sec. 245N</vt:lpstr>
      <vt:lpstr>Procedure</vt:lpstr>
      <vt:lpstr>Application</vt:lpstr>
      <vt:lpstr>Application</vt:lpstr>
      <vt:lpstr>Application</vt:lpstr>
      <vt:lpstr>Table of Filing Fees - Noti. 74/2014 wef 28-11-14</vt:lpstr>
      <vt:lpstr>Forward to CIT</vt:lpstr>
      <vt:lpstr>Examination &amp; Hearing by AAR u/s 245R</vt:lpstr>
      <vt:lpstr>Meaning of ‘pendency before tax authorities’ </vt:lpstr>
      <vt:lpstr>Meaning of ‘pendency before tax authorities’ </vt:lpstr>
      <vt:lpstr>Meaning of ‘pendency before tax authorities’ </vt:lpstr>
      <vt:lpstr>Other issues</vt:lpstr>
      <vt:lpstr>Maintainability of Application-245R(2) Clause (ii) &amp; (iii) of first proviso</vt:lpstr>
      <vt:lpstr>Rejection of Application –Instances</vt:lpstr>
      <vt:lpstr>Rejection of Application –Instances</vt:lpstr>
      <vt:lpstr>Discretionary powers outside the  first proviso u/s 245R(2) to refuse an application</vt:lpstr>
      <vt:lpstr>Hearing of application</vt:lpstr>
      <vt:lpstr>Hearing of application</vt:lpstr>
      <vt:lpstr>Pronouncement of Ruling</vt:lpstr>
      <vt:lpstr>Rectification of Ruling - Rule 19</vt:lpstr>
      <vt:lpstr>Rectification of Ruling - Rule 19</vt:lpstr>
      <vt:lpstr>Applicability of Advance Ruling-Sec. 245S</vt:lpstr>
      <vt:lpstr>Judicial Review of Ruling by High Court / Supreme Court …</vt:lpstr>
      <vt:lpstr>Judicial Review of Ruling by High Court / Supreme Court </vt:lpstr>
      <vt:lpstr>Further information can be obtained from</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 Authority Ruling- Technical Aspects &amp; Procedures</dc:title>
  <dc:creator>Heena Khajanchi</dc:creator>
  <cp:lastModifiedBy>Anil Doshi</cp:lastModifiedBy>
  <cp:revision>195</cp:revision>
  <cp:lastPrinted>2015-01-26T13:46:06Z</cp:lastPrinted>
  <dcterms:created xsi:type="dcterms:W3CDTF">2006-08-16T00:00:00Z</dcterms:created>
  <dcterms:modified xsi:type="dcterms:W3CDTF">2015-01-31T07:35:02Z</dcterms:modified>
</cp:coreProperties>
</file>